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96" r:id="rId2"/>
    <p:sldId id="297" r:id="rId3"/>
    <p:sldId id="299" r:id="rId4"/>
    <p:sldId id="300" r:id="rId5"/>
    <p:sldId id="303" r:id="rId6"/>
    <p:sldId id="304" r:id="rId7"/>
    <p:sldId id="305" r:id="rId8"/>
    <p:sldId id="306" r:id="rId9"/>
    <p:sldId id="309" r:id="rId10"/>
    <p:sldId id="310" r:id="rId11"/>
    <p:sldId id="307" r:id="rId12"/>
    <p:sldId id="320" r:id="rId13"/>
    <p:sldId id="319" r:id="rId14"/>
    <p:sldId id="311" r:id="rId15"/>
    <p:sldId id="321" r:id="rId16"/>
    <p:sldId id="325" r:id="rId17"/>
    <p:sldId id="316" r:id="rId18"/>
    <p:sldId id="312" r:id="rId19"/>
    <p:sldId id="322" r:id="rId20"/>
    <p:sldId id="315" r:id="rId21"/>
    <p:sldId id="314" r:id="rId22"/>
    <p:sldId id="317" r:id="rId23"/>
    <p:sldId id="293" r:id="rId24"/>
    <p:sldId id="323" r:id="rId25"/>
    <p:sldId id="291" r:id="rId26"/>
    <p:sldId id="318" r:id="rId27"/>
    <p:sldId id="324" r:id="rId28"/>
    <p:sldId id="294" r:id="rId29"/>
    <p:sldId id="326" r:id="rId30"/>
    <p:sldId id="295" r:id="rId31"/>
    <p:sldId id="258" r:id="rId32"/>
    <p:sldId id="268" r:id="rId33"/>
    <p:sldId id="276" r:id="rId34"/>
    <p:sldId id="277" r:id="rId35"/>
    <p:sldId id="27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71" autoAdjust="0"/>
    <p:restoredTop sz="94656"/>
  </p:normalViewPr>
  <p:slideViewPr>
    <p:cSldViewPr snapToObjects="1">
      <p:cViewPr varScale="1">
        <p:scale>
          <a:sx n="89" d="100"/>
          <a:sy n="89" d="100"/>
        </p:scale>
        <p:origin x="2000" y="168"/>
      </p:cViewPr>
      <p:guideLst>
        <p:guide orient="horz" pos="2160"/>
        <p:guide pos="2880"/>
      </p:guideLst>
    </p:cSldViewPr>
  </p:slideViewPr>
  <p:notesTextViewPr>
    <p:cViewPr>
      <p:scale>
        <a:sx n="100" d="100"/>
        <a:sy n="100" d="100"/>
      </p:scale>
      <p:origin x="0" y="0"/>
    </p:cViewPr>
  </p:notesTextViewPr>
  <p:sorterViewPr>
    <p:cViewPr>
      <p:scale>
        <a:sx n="93" d="100"/>
        <a:sy n="93" d="100"/>
      </p:scale>
      <p:origin x="0" y="400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00AD4F-9D0D-E14C-A162-6F17830A0D64}" type="datetimeFigureOut">
              <a:rPr lang="en-US" smtClean="0"/>
              <a:t>7/6/17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923C7C-2437-7140-AAF4-FF0F564C70AF}" type="slidenum">
              <a:rPr lang="en-US" smtClean="0"/>
              <a:t>‹#›</a:t>
            </a:fld>
            <a:endParaRPr lang="en-US"/>
          </a:p>
        </p:txBody>
      </p:sp>
    </p:spTree>
    <p:extLst>
      <p:ext uri="{BB962C8B-B14F-4D97-AF65-F5344CB8AC3E}">
        <p14:creationId xmlns:p14="http://schemas.microsoft.com/office/powerpoint/2010/main" val="8798129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809900C-CEF9-504E-BB90-6FB456DD96A6}" type="slidenum">
              <a:rPr lang="en-US" sz="1200" i="0"/>
              <a:pPr/>
              <a:t>1</a:t>
            </a:fld>
            <a:endParaRPr lang="en-US" sz="1200" i="0"/>
          </a:p>
        </p:txBody>
      </p:sp>
      <p:sp>
        <p:nvSpPr>
          <p:cNvPr id="116738"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http://www.theskyscrapers.org/astroassembly</a:t>
            </a:r>
          </a:p>
          <a:p>
            <a:pPr eaLnBrk="1" hangingPunct="1"/>
            <a:endParaRPr lang="en-US"/>
          </a:p>
          <a:p>
            <a:pPr eaLnBrk="1" hangingPunct="1"/>
            <a:r>
              <a:rPr lang="en-US"/>
              <a:t>Today not trad sci talk (introduce the problem of understanding how galaxies form and evolve and showing you how my work contributes towards that understanding), Rather going to take opportunity to introduce Citizen Science (specifically Galaxy Zoo, project I’m involved in) and use some of my research to show how CitSci can enable new and exciting research results.</a:t>
            </a:r>
          </a:p>
          <a:p>
            <a:pPr eaLnBrk="1" hangingPunct="1"/>
            <a:r>
              <a:rPr lang="en-US"/>
              <a:t>Why Now?  It</a:t>
            </a:r>
            <a:r>
              <a:rPr lang="fr-FR"/>
              <a:t>’</a:t>
            </a:r>
            <a:r>
              <a:rPr lang="en-US" altLang="ja-JP"/>
              <a:t>s a loaded term among academics, and often not understood what it is, Hot topic in funding agencies (and highlighted in decadal review – but! Incorrectly!)</a:t>
            </a:r>
          </a:p>
          <a:p>
            <a:pPr eaLnBrk="1" hangingPunct="1"/>
            <a:endParaRPr lang="en-US"/>
          </a:p>
          <a:p>
            <a:pPr eaLnBrk="1" hangingPunct="1"/>
            <a:r>
              <a:rPr lang="en-US"/>
              <a:t>Decadal Review: Astro2010 p101The internet plays a pervasive role for public astronomy, attracting world-wide audiences on websites such as Galaxy Zoo (www.galaxyzoo.org, last accessed July 6, 2010) and on others that feature astronomical events, such as NASA missions.  - although they mislabeled a Vorverpe a Green Pea (emission line cloud!!!! Vs a galaxy)</a:t>
            </a:r>
            <a:endParaRPr lang="en-US" sz="1000" b="1"/>
          </a:p>
          <a:p>
            <a:pPr eaLnBrk="1" hangingPunct="1"/>
            <a:endParaRPr lang="en-US" altLang="ja-JP"/>
          </a:p>
          <a:p>
            <a:pPr eaLnBrk="1" hangingPunct="1"/>
            <a:endParaRPr lang="en-US" altLang="ja-JP"/>
          </a:p>
          <a:p>
            <a:r>
              <a:rPr lang="en-US"/>
              <a:t>Green Peas &amp; Galaxy Evolution: Discoveries of Citizen Science</a:t>
            </a:r>
          </a:p>
          <a:p>
            <a:endParaRPr lang="en-US"/>
          </a:p>
          <a:p>
            <a:r>
              <a:rPr lang="en-US"/>
              <a:t>Abstract:  I will introduce the Galaxy Zoo Citizen Science project and discuss some new discoveries being made through collaborations with Citizen Scientists.  I will present a class of rapidly growing emission line galaxies, known as ‘Green Peas’, first noted by volunteers in the Galaxy Zoo project because of their peculiar bright green colour and small size. Their appearance is due to very strong optical emission lines, namely [OIII] λ5007 Å, with an unusually large equivalent width of up to ∼1000 Å.  The  Peas have some of the highest specific star formation rates seen in the local Universe, yielding doubling times for their stellar mass of hundreds of Myr.  Due to their similarity in size, mass, luminosity to high-redshift ultraviolet-luminous galaxies, e.g. Lyman-break galaxies and Lyα emitters, studying these starbursting galaxies can help us to understand the build up of stellar mass in the Universe.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2706" name="Notes Placeholder 2"/>
          <p:cNvSpPr>
            <a:spLocks noGrp="1"/>
          </p:cNvSpPr>
          <p:nvPr>
            <p:ph type="body" idx="1"/>
          </p:nvPr>
        </p:nvSpPr>
        <p:spPr>
          <a:noFill/>
        </p:spPr>
        <p:txBody>
          <a:bodyPr/>
          <a:lstStyle/>
          <a:p>
            <a:r>
              <a:rPr lang="en-US"/>
              <a:t>Without this process we wouldn’t be able to see distant galaxies (neutral hydrogen would absorb the photos before they reach earth). ere have been lots of papers proposing different possible sources for this, including dwarf galaxies, active galactic nuclei, quasars, very early and massive stars, etc.</a:t>
            </a:r>
          </a:p>
        </p:txBody>
      </p:sp>
      <p:sp>
        <p:nvSpPr>
          <p:cNvPr id="72707"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213B3F6E-E5AB-5D49-B72D-5954780B0BFA}" type="slidenum">
              <a:rPr lang="en-US" sz="1200" i="0"/>
              <a:pPr/>
              <a:t>10</a:t>
            </a:fld>
            <a:endParaRPr lang="en-US" sz="1200" i="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6562" name="Notes Placeholder 2"/>
          <p:cNvSpPr>
            <a:spLocks noGrp="1"/>
          </p:cNvSpPr>
          <p:nvPr>
            <p:ph type="body" idx="1"/>
          </p:nvPr>
        </p:nvSpPr>
        <p:spPr>
          <a:noFill/>
        </p:spPr>
        <p:txBody>
          <a:bodyPr/>
          <a:lstStyle/>
          <a:p>
            <a:r>
              <a:rPr lang="en-US" dirty="0"/>
              <a:t>Stack VLA FIRST data  &amp; follow up with GMRT </a:t>
            </a:r>
            <a:r>
              <a:rPr lang="en-US" dirty="0" err="1"/>
              <a:t>i</a:t>
            </a:r>
            <a:r>
              <a:rPr lang="en-US" dirty="0"/>
              <a:t>(</a:t>
            </a:r>
            <a:r>
              <a:rPr lang="it-IT" dirty="0" err="1"/>
              <a:t>Giant</a:t>
            </a:r>
            <a:r>
              <a:rPr lang="it-IT" dirty="0"/>
              <a:t> </a:t>
            </a:r>
            <a:r>
              <a:rPr lang="it-IT" dirty="0" err="1"/>
              <a:t>Metrewave</a:t>
            </a:r>
            <a:r>
              <a:rPr lang="it-IT" dirty="0"/>
              <a:t> Radio </a:t>
            </a:r>
            <a:r>
              <a:rPr lang="it-IT" dirty="0" err="1"/>
              <a:t>Telescope</a:t>
            </a:r>
            <a:r>
              <a:rPr lang="it-IT" dirty="0"/>
              <a:t> </a:t>
            </a:r>
            <a:r>
              <a:rPr lang="en-US" dirty="0"/>
              <a:t>)n India: Radio gives you magnetic fields (+ </a:t>
            </a:r>
            <a:r>
              <a:rPr lang="en-US" dirty="0" err="1"/>
              <a:t>Xray</a:t>
            </a:r>
            <a:r>
              <a:rPr lang="en-US" dirty="0"/>
              <a:t> to back it up)</a:t>
            </a:r>
          </a:p>
          <a:p>
            <a:r>
              <a:rPr lang="en-US" dirty="0">
                <a:latin typeface="Verdana" charset="0"/>
                <a:cs typeface="Verdana" charset="0"/>
              </a:rPr>
              <a:t>Stacked VLA data: ~0.1 </a:t>
            </a:r>
            <a:r>
              <a:rPr lang="en-US" dirty="0" err="1">
                <a:latin typeface="Verdana" charset="0"/>
                <a:cs typeface="Verdana" charset="0"/>
              </a:rPr>
              <a:t>mJy</a:t>
            </a:r>
            <a:r>
              <a:rPr lang="en-US" dirty="0">
                <a:latin typeface="Verdana" charset="0"/>
                <a:cs typeface="Verdana" charset="0"/>
              </a:rPr>
              <a:t>	GMRT detections:	 ~1 </a:t>
            </a:r>
            <a:r>
              <a:rPr lang="en-US" dirty="0" err="1">
                <a:latin typeface="Verdana" charset="0"/>
                <a:cs typeface="Verdana" charset="0"/>
              </a:rPr>
              <a:t>mJy</a:t>
            </a:r>
            <a:endParaRPr lang="en-US" dirty="0"/>
          </a:p>
          <a:p>
            <a:r>
              <a:rPr lang="en-US" dirty="0"/>
              <a:t>If galaxies young, this is a problem for ideas of magnetic field growth due to amplification of seed fields by </a:t>
            </a:r>
            <a:r>
              <a:rPr lang="en-US" dirty="0" err="1"/>
              <a:t>dynomo</a:t>
            </a:r>
            <a:r>
              <a:rPr lang="en-US" dirty="0"/>
              <a:t> action over gal life span – observations point towards </a:t>
            </a:r>
            <a:r>
              <a:rPr lang="en-US" dirty="0" err="1"/>
              <a:t>pregalactic</a:t>
            </a:r>
            <a:r>
              <a:rPr lang="en-US" dirty="0"/>
              <a:t> magnetic fields.</a:t>
            </a:r>
          </a:p>
          <a:p>
            <a:endParaRPr lang="en-US" dirty="0"/>
          </a:p>
          <a:p>
            <a:r>
              <a:rPr lang="en-US" dirty="0"/>
              <a:t>Star formation, </a:t>
            </a:r>
            <a:r>
              <a:rPr lang="en-US" dirty="0" err="1"/>
              <a:t>SNe</a:t>
            </a:r>
            <a:r>
              <a:rPr lang="en-US" dirty="0"/>
              <a:t> feedback, particle acceleration, and magnetic field amplification -&gt; VLA stack data from 32 green peas – highest estimated fluxes below FIRST survey data threshold of ~1 </a:t>
            </a:r>
            <a:r>
              <a:rPr lang="en-US" dirty="0" err="1"/>
              <a:t>mJy</a:t>
            </a:r>
            <a:r>
              <a:rPr lang="en-US" dirty="0"/>
              <a:t>  (Stacked mean flux is 0.124 +/- 0.027  </a:t>
            </a:r>
            <a:r>
              <a:rPr lang="en-US" dirty="0" err="1"/>
              <a:t>mJy</a:t>
            </a:r>
            <a:r>
              <a:rPr lang="en-US" dirty="0"/>
              <a:t>)</a:t>
            </a:r>
          </a:p>
          <a:p>
            <a:r>
              <a:rPr lang="en-US" dirty="0"/>
              <a:t>Mean flux systematically suppressed compared to your average star forming galaxy (Could be </a:t>
            </a:r>
            <a:r>
              <a:rPr lang="en-US" dirty="0" err="1"/>
              <a:t>supressed</a:t>
            </a:r>
            <a:r>
              <a:rPr lang="en-US" dirty="0"/>
              <a:t> due to </a:t>
            </a:r>
            <a:r>
              <a:rPr lang="en-US" dirty="0" err="1"/>
              <a:t>InverseCompt</a:t>
            </a:r>
            <a:r>
              <a:rPr lang="en-US" dirty="0"/>
              <a:t> scat off radiation from star burst)</a:t>
            </a:r>
          </a:p>
          <a:p>
            <a:r>
              <a:rPr lang="en-US" dirty="0"/>
              <a:t>-</a:t>
            </a:r>
            <a:r>
              <a:rPr lang="en-US" dirty="0">
                <a:sym typeface="Wingdings" charset="0"/>
              </a:rPr>
              <a:t> Submitted Chandra proposal last Thursday to nail this from the X-ray side</a:t>
            </a:r>
            <a:endParaRPr lang="en-US" dirty="0"/>
          </a:p>
        </p:txBody>
      </p:sp>
      <p:sp>
        <p:nvSpPr>
          <p:cNvPr id="66563"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9770C2B0-23A5-6F48-8C65-A5DFA9D2E7C7}" type="slidenum">
              <a:rPr lang="en-US" sz="1200" i="0"/>
              <a:pPr/>
              <a:t>11</a:t>
            </a:fld>
            <a:endParaRPr lang="en-US" sz="1200" i="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4994" name="Notes Placeholder 2"/>
          <p:cNvSpPr>
            <a:spLocks noGrp="1"/>
          </p:cNvSpPr>
          <p:nvPr>
            <p:ph type="body" idx="1"/>
          </p:nvPr>
        </p:nvSpPr>
        <p:spPr>
          <a:noFill/>
        </p:spPr>
        <p:txBody>
          <a:bodyPr/>
          <a:lstStyle/>
          <a:p>
            <a:r>
              <a:rPr lang="en-US" dirty="0" smtClean="0"/>
              <a:t>Follow-up studies of the Green Peas and other compact, low-redshift, star forming galaxies have found them to be authentically metal-poor galaxies, with lower oxygen abundances than other star forming galaxies of a similar mass (</a:t>
            </a:r>
            <a:r>
              <a:rPr lang="en-US" dirty="0" err="1" smtClean="0"/>
              <a:t>Amorin</a:t>
            </a:r>
            <a:r>
              <a:rPr lang="en-US" dirty="0" smtClean="0"/>
              <a:t> et al. 2010, 2011).  Several studies have looked in great detail at the abundances of various elements in the Green Peas, something that cannot be done in their high redshift analogs.  This has resulted in a variety of interesting results, including the importance of Wolf-</a:t>
            </a:r>
            <a:r>
              <a:rPr lang="en-US" dirty="0" err="1" smtClean="0"/>
              <a:t>Rayet</a:t>
            </a:r>
            <a:r>
              <a:rPr lang="en-US" dirty="0" smtClean="0"/>
              <a:t> stars in the ionization of the gas in the Green Peas (Hawley 2012, </a:t>
            </a:r>
            <a:r>
              <a:rPr lang="en-US" dirty="0" err="1" smtClean="0"/>
              <a:t>Amorin</a:t>
            </a:r>
            <a:r>
              <a:rPr lang="en-US" dirty="0" smtClean="0"/>
              <a:t> et al. 2012).  They have also been shown to have energetic outflows of gas (</a:t>
            </a:r>
            <a:r>
              <a:rPr lang="en-US" dirty="0" err="1" smtClean="0"/>
              <a:t>Amorin</a:t>
            </a:r>
            <a:r>
              <a:rPr lang="en-US" dirty="0" smtClean="0"/>
              <a:t> et al. 2012) and have been used to understand the astrophysics regulating the production of Lyman-alpha emission lines (Henry et al. 2015).  Their morphologies have been confirmed to be clumpy by HST imaging (</a:t>
            </a:r>
            <a:r>
              <a:rPr lang="en-US" dirty="0" err="1" smtClean="0"/>
              <a:t>Overzier</a:t>
            </a:r>
            <a:r>
              <a:rPr lang="en-US" dirty="0" smtClean="0"/>
              <a:t> et al. 2010) and results have suggested that star formation in the peas occurs in several separate knots throughout the galaxy  (</a:t>
            </a:r>
            <a:r>
              <a:rPr lang="en-US" dirty="0" err="1" smtClean="0"/>
              <a:t>Amorin</a:t>
            </a:r>
            <a:r>
              <a:rPr lang="en-US" dirty="0" smtClean="0"/>
              <a:t> et al. 2012).  Additionally, underlying older stellar populations have been revealed through low-luminosity emission (</a:t>
            </a:r>
            <a:r>
              <a:rPr lang="en-US" dirty="0" err="1" smtClean="0"/>
              <a:t>Amorin</a:t>
            </a:r>
            <a:r>
              <a:rPr lang="en-US" dirty="0" smtClean="0"/>
              <a:t> et al. 2012a). Their radio emission suggests they have strong magnetic fields, larger than that of the Milky Way (</a:t>
            </a:r>
            <a:r>
              <a:rPr lang="en-US" dirty="0" err="1" smtClean="0"/>
              <a:t>Chakraborti</a:t>
            </a:r>
            <a:r>
              <a:rPr lang="en-US" dirty="0" smtClean="0"/>
              <a:t> et al. 2012). </a:t>
            </a:r>
            <a:endParaRPr lang="en-US" dirty="0"/>
          </a:p>
        </p:txBody>
      </p:sp>
      <p:sp>
        <p:nvSpPr>
          <p:cNvPr id="84995"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964FFD6C-65CB-6C46-9ACA-F9CFE0303C2D}" type="slidenum">
              <a:rPr lang="en-US" sz="1200" i="0"/>
              <a:pPr/>
              <a:t>12</a:t>
            </a:fld>
            <a:endParaRPr lang="en-US" sz="1200" i="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9DD9512D-0482-3140-875B-9C941FE84C36}" type="slidenum">
              <a:rPr lang="en-US" sz="1200" i="0"/>
              <a:pPr/>
              <a:t>13</a:t>
            </a:fld>
            <a:endParaRPr lang="en-US" sz="1200" i="0"/>
          </a:p>
        </p:txBody>
      </p:sp>
      <p:sp>
        <p:nvSpPr>
          <p:cNvPr id="105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8851" name="Rectangle 3"/>
          <p:cNvSpPr>
            <a:spLocks noGrp="1" noChangeArrowheads="1"/>
          </p:cNvSpPr>
          <p:nvPr>
            <p:ph type="body" idx="1"/>
          </p:nvPr>
        </p:nvSpPr>
        <p:spPr>
          <a:noFill/>
        </p:spPr>
        <p:txBody>
          <a:bodyPr/>
          <a:lstStyle/>
          <a:p>
            <a:pPr eaLnBrk="1" hangingPunct="1"/>
            <a:r>
              <a:rPr lang="en-US"/>
              <a:t>Key observation came from galex counterparts - UV luminosities are similar to lyman break galaxies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150A4FE-CEBC-9743-8070-88DE31E7F72B}" type="slidenum">
              <a:rPr lang="en-US" sz="1200" i="0"/>
              <a:pPr/>
              <a:t>14</a:t>
            </a:fld>
            <a:endParaRPr lang="en-US" sz="1200" i="0"/>
          </a:p>
        </p:txBody>
      </p:sp>
      <p:sp>
        <p:nvSpPr>
          <p:cNvPr id="1146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755" name="Rectangle 3"/>
          <p:cNvSpPr>
            <a:spLocks noGrp="1" noChangeArrowheads="1"/>
          </p:cNvSpPr>
          <p:nvPr>
            <p:ph type="body" idx="1"/>
          </p:nvPr>
        </p:nvSpPr>
        <p:spPr>
          <a:noFill/>
        </p:spPr>
        <p:txBody>
          <a:bodyPr/>
          <a:lstStyle/>
          <a:p>
            <a:pPr marL="285750" indent="-285750">
              <a:buFont typeface="Arial"/>
              <a:buChar char="•"/>
            </a:pPr>
            <a:r>
              <a:rPr lang="en-US" sz="1200" i="1" dirty="0" smtClean="0"/>
              <a:t>Projected density around Peas vs. sample matched in luminosity and redshift</a:t>
            </a:r>
          </a:p>
          <a:p>
            <a:pPr marL="285750" indent="-285750">
              <a:buFont typeface="Arial"/>
              <a:buChar char="•"/>
            </a:pPr>
            <a:r>
              <a:rPr lang="en-US" sz="1200" i="1" dirty="0" smtClean="0"/>
              <a:t>Looked within projected 1Mpc, and </a:t>
            </a:r>
            <a:r>
              <a:rPr lang="en-US" sz="1200" i="1" dirty="0" err="1" smtClean="0"/>
              <a:t>imag</a:t>
            </a:r>
            <a:r>
              <a:rPr lang="en-US" sz="1200" i="1" dirty="0" smtClean="0"/>
              <a:t> &gt; -20.5 </a:t>
            </a:r>
          </a:p>
          <a:p>
            <a:r>
              <a:rPr lang="en-US" dirty="0" smtClean="0"/>
              <a:t>Projected density around Peas vs. sample matched in luminosity and redshift</a:t>
            </a:r>
          </a:p>
          <a:p>
            <a:r>
              <a:rPr lang="en-US" dirty="0" smtClean="0"/>
              <a:t>Looked within 1Mpc, and </a:t>
            </a:r>
            <a:r>
              <a:rPr lang="en-US" dirty="0" err="1" smtClean="0"/>
              <a:t>imag</a:t>
            </a:r>
            <a:r>
              <a:rPr lang="en-US" dirty="0" smtClean="0"/>
              <a:t> &gt; -20.5 </a:t>
            </a:r>
          </a:p>
          <a:p>
            <a:r>
              <a:rPr lang="en-US" dirty="0" smtClean="0"/>
              <a:t>Peas lie in lower density regions than typical gal at same </a:t>
            </a:r>
            <a:r>
              <a:rPr lang="en-US" dirty="0" err="1" smtClean="0"/>
              <a:t>i</a:t>
            </a:r>
            <a:r>
              <a:rPr lang="en-US" dirty="0" smtClean="0"/>
              <a:t>-band luminosity</a:t>
            </a:r>
          </a:p>
          <a:p>
            <a:r>
              <a:rPr lang="en-US" dirty="0" smtClean="0"/>
              <a:t>KS test 8 sigma</a:t>
            </a:r>
          </a:p>
          <a:p>
            <a:r>
              <a:rPr lang="en-US" dirty="0" smtClean="0"/>
              <a:t>Median environmental density less than 2/3rds normal galaxies</a:t>
            </a:r>
          </a:p>
          <a:p>
            <a:pPr eaLnBrk="1" hangingPunct="1"/>
            <a:r>
              <a:rPr lang="en-US" dirty="0" smtClean="0">
                <a:latin typeface="Helvetica" charset="0"/>
              </a:rPr>
              <a:t>the </a:t>
            </a:r>
            <a:r>
              <a:rPr lang="en-US" dirty="0">
                <a:latin typeface="Helvetica" charset="0"/>
              </a:rPr>
              <a:t>median environmental density around peas is less than two-thirds that around normal galaxies, etc. </a:t>
            </a:r>
            <a:r>
              <a:rPr lang="en-US" dirty="0"/>
              <a:t>  </a:t>
            </a:r>
            <a:r>
              <a:rPr lang="en-US" dirty="0">
                <a:latin typeface="Helvetica" charset="0"/>
              </a:rPr>
              <a:t>95% of peas live in environments less dense than those inhabited by at least 33.5% of normal galaxies. </a:t>
            </a:r>
            <a:r>
              <a:rPr lang="en-US" dirty="0"/>
              <a:t> </a:t>
            </a:r>
            <a:r>
              <a:rPr lang="en-US" dirty="0">
                <a:latin typeface="Helvetica" charset="0"/>
              </a:rPr>
              <a:t>Alternatively, at least one-third of normal galaxies live in environments denser than those in which 95% of peas are found.</a:t>
            </a:r>
          </a:p>
          <a:p>
            <a:pPr eaLnBrk="1" hangingPunct="1"/>
            <a:r>
              <a:rPr lang="en-US" dirty="0">
                <a:latin typeface="Helvetica" charset="0"/>
              </a:rPr>
              <a:t>1 </a:t>
            </a:r>
            <a:r>
              <a:rPr lang="en-US" dirty="0" err="1">
                <a:latin typeface="Helvetica" charset="0"/>
              </a:rPr>
              <a:t>Mpc</a:t>
            </a:r>
            <a:r>
              <a:rPr lang="en-US" dirty="0">
                <a:latin typeface="Helvetica" charset="0"/>
              </a:rPr>
              <a:t> = 3 Million Light  Years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150A4FE-CEBC-9743-8070-88DE31E7F72B}" type="slidenum">
              <a:rPr lang="en-US" sz="1200" i="0"/>
              <a:pPr/>
              <a:t>15</a:t>
            </a:fld>
            <a:endParaRPr lang="en-US" sz="1200" i="0"/>
          </a:p>
        </p:txBody>
      </p:sp>
      <p:sp>
        <p:nvSpPr>
          <p:cNvPr id="1146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755" name="Rectangle 3"/>
          <p:cNvSpPr>
            <a:spLocks noGrp="1" noChangeArrowheads="1"/>
          </p:cNvSpPr>
          <p:nvPr>
            <p:ph type="body" idx="1"/>
          </p:nvPr>
        </p:nvSpPr>
        <p:spPr>
          <a:noFill/>
        </p:spPr>
        <p:txBody>
          <a:bodyPr/>
          <a:lstStyle/>
          <a:p>
            <a:pPr eaLnBrk="1" hangingPunct="1"/>
            <a:r>
              <a:rPr lang="en-US" dirty="0">
                <a:latin typeface="Helvetica" charset="0"/>
              </a:rPr>
              <a:t>., the median environmental density around peas is less than two-thirds that around normal galaxies, etc. </a:t>
            </a:r>
            <a:r>
              <a:rPr lang="en-US" dirty="0"/>
              <a:t>  </a:t>
            </a:r>
            <a:r>
              <a:rPr lang="en-US" dirty="0">
                <a:latin typeface="Helvetica" charset="0"/>
              </a:rPr>
              <a:t>95% of peas live in environments less dense than those inhabited by at least 33.5% of normal galaxies. </a:t>
            </a:r>
            <a:r>
              <a:rPr lang="en-US" dirty="0"/>
              <a:t> </a:t>
            </a:r>
            <a:r>
              <a:rPr lang="en-US" dirty="0">
                <a:latin typeface="Helvetica" charset="0"/>
              </a:rPr>
              <a:t>Alternatively, at least one-third of normal galaxies live in environments denser than those in which 95% of peas are found.</a:t>
            </a:r>
          </a:p>
          <a:p>
            <a:pPr eaLnBrk="1" hangingPunct="1"/>
            <a:r>
              <a:rPr lang="en-US" dirty="0">
                <a:latin typeface="Helvetica" charset="0"/>
              </a:rPr>
              <a:t>1 </a:t>
            </a:r>
            <a:r>
              <a:rPr lang="en-US" dirty="0" err="1">
                <a:latin typeface="Helvetica" charset="0"/>
              </a:rPr>
              <a:t>Mpc</a:t>
            </a:r>
            <a:r>
              <a:rPr lang="en-US" dirty="0">
                <a:latin typeface="Helvetica" charset="0"/>
              </a:rPr>
              <a:t> = 3 Million Light  Years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to be more accurate at larger scales (</a:t>
            </a:r>
            <a:r>
              <a:rPr lang="en-US" dirty="0" err="1" smtClean="0"/>
              <a:t>PonsBorderia</a:t>
            </a:r>
            <a:r>
              <a:rPr lang="en-US" dirty="0" smtClean="0"/>
              <a:t> et al. 1999,</a:t>
            </a:r>
            <a:r>
              <a:rPr lang="en-US" baseline="0" dirty="0" smtClean="0"/>
              <a:t> </a:t>
            </a:r>
            <a:r>
              <a:rPr lang="en-US" baseline="0" dirty="0" err="1" smtClean="0"/>
              <a:t>Kersher</a:t>
            </a:r>
            <a:r>
              <a:rPr lang="en-US" baseline="0" dirty="0" smtClean="0"/>
              <a:t> et al. 2000</a:t>
            </a:r>
          </a:p>
          <a:p>
            <a:r>
              <a:rPr lang="en-US" baseline="0" dirty="0" smtClean="0"/>
              <a:t>HOD can be used to constrain any subset of the galaxy population – which can be used to constrain galaxy formation</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16</a:t>
            </a:fld>
            <a:endParaRPr lang="en-US"/>
          </a:p>
        </p:txBody>
      </p:sp>
    </p:spTree>
    <p:extLst>
      <p:ext uri="{BB962C8B-B14F-4D97-AF65-F5344CB8AC3E}">
        <p14:creationId xmlns:p14="http://schemas.microsoft.com/office/powerpoint/2010/main" val="975067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to be more accurate at larger scales (</a:t>
            </a:r>
            <a:r>
              <a:rPr lang="en-US" dirty="0" err="1" smtClean="0"/>
              <a:t>PonsBorderia</a:t>
            </a:r>
            <a:r>
              <a:rPr lang="en-US" dirty="0" smtClean="0"/>
              <a:t> et al. 1999,</a:t>
            </a:r>
            <a:r>
              <a:rPr lang="en-US" baseline="0" dirty="0" smtClean="0"/>
              <a:t> </a:t>
            </a:r>
            <a:r>
              <a:rPr lang="en-US" baseline="0" dirty="0" err="1" smtClean="0"/>
              <a:t>Kersher</a:t>
            </a:r>
            <a:r>
              <a:rPr lang="en-US" baseline="0" dirty="0" smtClean="0"/>
              <a:t> et al. 2000</a:t>
            </a:r>
          </a:p>
          <a:p>
            <a:r>
              <a:rPr lang="en-US" baseline="0" dirty="0" smtClean="0"/>
              <a:t>Simulations suggest that treating the HOD as </a:t>
            </a:r>
            <a:r>
              <a:rPr lang="en-US" baseline="0" dirty="0" err="1" smtClean="0"/>
              <a:t>dunction</a:t>
            </a:r>
            <a:r>
              <a:rPr lang="en-US" baseline="0" dirty="0" smtClean="0"/>
              <a:t> of halo mass only, independent of large scale </a:t>
            </a:r>
            <a:r>
              <a:rPr lang="en-US" baseline="0" dirty="0" err="1" smtClean="0"/>
              <a:t>environmnet</a:t>
            </a:r>
            <a:r>
              <a:rPr lang="en-US" baseline="0" dirty="0" smtClean="0"/>
              <a:t> is a good approximation </a:t>
            </a:r>
            <a:r>
              <a:rPr lang="en-US" baseline="0" dirty="0" err="1" smtClean="0"/>
              <a:t>Lemson</a:t>
            </a:r>
            <a:r>
              <a:rPr lang="en-US" baseline="0" dirty="0" smtClean="0"/>
              <a:t> 7 </a:t>
            </a:r>
            <a:r>
              <a:rPr lang="en-US" baseline="0" dirty="0" err="1" smtClean="0"/>
              <a:t>Kauggman</a:t>
            </a:r>
            <a:r>
              <a:rPr lang="en-US" baseline="0" dirty="0" smtClean="0"/>
              <a:t> 1999, </a:t>
            </a:r>
            <a:r>
              <a:rPr lang="en-US" baseline="0" dirty="0" err="1" smtClean="0"/>
              <a:t>Berlind</a:t>
            </a:r>
            <a:r>
              <a:rPr lang="en-US" baseline="0" dirty="0" smtClean="0"/>
              <a:t> et al. 2003</a:t>
            </a:r>
          </a:p>
          <a:p>
            <a:r>
              <a:rPr lang="en-US" baseline="0" dirty="0" smtClean="0"/>
              <a:t>HOD parameters have a non-degenerate effect on galaxy clustering stats 9n-poitn </a:t>
            </a:r>
            <a:r>
              <a:rPr lang="en-US" baseline="0" dirty="0" err="1" smtClean="0"/>
              <a:t>finction</a:t>
            </a:r>
            <a:r>
              <a:rPr lang="en-US" baseline="0" dirty="0" smtClean="0"/>
              <a:t>, </a:t>
            </a:r>
            <a:r>
              <a:rPr lang="en-US" baseline="0" dirty="0" err="1" smtClean="0"/>
              <a:t>voide</a:t>
            </a:r>
            <a:r>
              <a:rPr lang="en-US" baseline="0" dirty="0" smtClean="0"/>
              <a:t> probability function, </a:t>
            </a:r>
            <a:r>
              <a:rPr lang="en-US" baseline="0" dirty="0" err="1" smtClean="0"/>
              <a:t>pariwise</a:t>
            </a:r>
            <a:r>
              <a:rPr lang="en-US" baseline="0" dirty="0" smtClean="0"/>
              <a:t> </a:t>
            </a:r>
            <a:r>
              <a:rPr lang="en-US" baseline="0" dirty="0" err="1" smtClean="0"/>
              <a:t>vel</a:t>
            </a:r>
            <a:r>
              <a:rPr lang="en-US" baseline="0" dirty="0" smtClean="0"/>
              <a:t> dispersion)</a:t>
            </a:r>
          </a:p>
          <a:p>
            <a:r>
              <a:rPr lang="en-US" baseline="0" dirty="0" smtClean="0"/>
              <a:t>SPH &amp; semi-analytic predictions for the HOD suggest useful to constrained cosmology</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17</a:t>
            </a:fld>
            <a:endParaRPr lang="en-US"/>
          </a:p>
        </p:txBody>
      </p:sp>
    </p:spTree>
    <p:extLst>
      <p:ext uri="{BB962C8B-B14F-4D97-AF65-F5344CB8AC3E}">
        <p14:creationId xmlns:p14="http://schemas.microsoft.com/office/powerpoint/2010/main" val="975067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we were working with the sample, DR7 was released from SDSS</a:t>
            </a:r>
          </a:p>
          <a:p>
            <a:pPr marL="0" indent="0">
              <a:buNone/>
            </a:pPr>
            <a:r>
              <a:rPr lang="en-US" dirty="0" smtClean="0"/>
              <a:t>Most peas were targeted as </a:t>
            </a:r>
            <a:r>
              <a:rPr lang="en-US" dirty="0" err="1" smtClean="0"/>
              <a:t>seredipidous</a:t>
            </a:r>
            <a:r>
              <a:rPr lang="en-US" dirty="0" smtClean="0"/>
              <a:t> sources or faint-</a:t>
            </a:r>
            <a:r>
              <a:rPr lang="en-US" dirty="0" err="1" smtClean="0"/>
              <a:t>quasaes</a:t>
            </a:r>
            <a:r>
              <a:rPr lang="en-US" dirty="0" smtClean="0"/>
              <a:t>, and were allocated fibers as they were available in a given field.  Without a uniform selection, </a:t>
            </a:r>
            <a:r>
              <a:rPr lang="en-US" dirty="0" err="1" smtClean="0"/>
              <a:t>absoulute</a:t>
            </a:r>
            <a:r>
              <a:rPr lang="en-US" dirty="0" smtClean="0"/>
              <a:t> space density cannot be accurately assessed.</a:t>
            </a:r>
          </a:p>
          <a:p>
            <a:pPr marL="0" indent="0">
              <a:buNone/>
            </a:pPr>
            <a:r>
              <a:rPr lang="en-US" dirty="0" smtClean="0"/>
              <a:t>Searching at other redshifts will have interlopers</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18</a:t>
            </a:fld>
            <a:endParaRPr lang="en-US"/>
          </a:p>
        </p:txBody>
      </p:sp>
    </p:spTree>
    <p:extLst>
      <p:ext uri="{BB962C8B-B14F-4D97-AF65-F5344CB8AC3E}">
        <p14:creationId xmlns:p14="http://schemas.microsoft.com/office/powerpoint/2010/main" val="309929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Photometry</a:t>
            </a:r>
            <a:r>
              <a:rPr lang="en-US" baseline="0" dirty="0" smtClean="0"/>
              <a:t> pipeline was updated with DR8 and beyond, correcting subtraction near bright galaxies</a:t>
            </a:r>
          </a:p>
          <a:p>
            <a:r>
              <a:rPr lang="en-US" dirty="0" smtClean="0"/>
              <a:t>for DR8 and later releases the photometry was reduced using a new version of the photo pipeline, under rerun “301”. </a:t>
            </a:r>
          </a:p>
          <a:p>
            <a:r>
              <a:rPr lang="en-US" dirty="0" smtClean="0"/>
              <a:t>Most peas were targeted as serendipitous sources or faint-quasars, and were allocated fibers as they were available in a given field.  Without a uniform selection, absolute space density cannot be accurately assessed.</a:t>
            </a:r>
          </a:p>
          <a:p>
            <a:r>
              <a:rPr lang="en-US" dirty="0" smtClean="0"/>
              <a:t>Searching at other redshifts will have interlopers</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19</a:t>
            </a:fld>
            <a:endParaRPr lang="en-US"/>
          </a:p>
        </p:txBody>
      </p:sp>
    </p:spTree>
    <p:extLst>
      <p:ext uri="{BB962C8B-B14F-4D97-AF65-F5344CB8AC3E}">
        <p14:creationId xmlns:p14="http://schemas.microsoft.com/office/powerpoint/2010/main" val="333204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8674" name="Notes Placeholder 2"/>
          <p:cNvSpPr>
            <a:spLocks noGrp="1"/>
          </p:cNvSpPr>
          <p:nvPr>
            <p:ph type="body" idx="1"/>
          </p:nvPr>
        </p:nvSpPr>
        <p:spPr>
          <a:noFill/>
        </p:spPr>
        <p:txBody>
          <a:bodyPr/>
          <a:lstStyle/>
          <a:p>
            <a:pPr eaLnBrk="1" hangingPunct="1"/>
            <a:r>
              <a:rPr lang="en-US" dirty="0" smtClean="0"/>
              <a:t>Originally noticed</a:t>
            </a:r>
            <a:r>
              <a:rPr lang="en-US" baseline="0" dirty="0" smtClean="0"/>
              <a:t> in 2007, the </a:t>
            </a:r>
            <a:r>
              <a:rPr lang="en-US" baseline="0" dirty="0" err="1" smtClean="0"/>
              <a:t>orogial</a:t>
            </a:r>
            <a:r>
              <a:rPr lang="en-US" baseline="0" dirty="0" smtClean="0"/>
              <a:t> work was presented in a paper in 2009, and through a meeting of citizen </a:t>
            </a:r>
            <a:r>
              <a:rPr lang="en-US" baseline="0" dirty="0" err="1" smtClean="0"/>
              <a:t>scientsits</a:t>
            </a:r>
            <a:r>
              <a:rPr lang="en-US" baseline="0" dirty="0" smtClean="0"/>
              <a:t> &amp; GZ </a:t>
            </a:r>
            <a:r>
              <a:rPr lang="en-US" baseline="0" dirty="0" err="1" smtClean="0"/>
              <a:t>scientsits</a:t>
            </a:r>
            <a:r>
              <a:rPr lang="en-US" baseline="0" dirty="0" smtClean="0"/>
              <a:t> in 2009.</a:t>
            </a:r>
            <a:endParaRPr lang="en-US" dirty="0"/>
          </a:p>
          <a:p>
            <a:endParaRPr lang="en-US" dirty="0"/>
          </a:p>
        </p:txBody>
      </p:sp>
      <p:sp>
        <p:nvSpPr>
          <p:cNvPr id="28675"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7A59B08B-0B99-054C-A04D-0ABD402240BC}" type="slidenum">
              <a:rPr lang="en-US" sz="1200" i="0"/>
              <a:pPr/>
              <a:t>2</a:t>
            </a:fld>
            <a:endParaRPr lang="en-US" sz="1200" i="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to be more accurate at larger scales (</a:t>
            </a:r>
            <a:r>
              <a:rPr lang="en-US" dirty="0" err="1" smtClean="0"/>
              <a:t>PonsBorderia</a:t>
            </a:r>
            <a:r>
              <a:rPr lang="en-US" dirty="0" smtClean="0"/>
              <a:t> et al. 1999,</a:t>
            </a:r>
            <a:r>
              <a:rPr lang="en-US" baseline="0" dirty="0" smtClean="0"/>
              <a:t> </a:t>
            </a:r>
            <a:r>
              <a:rPr lang="en-US" baseline="0" dirty="0" err="1" smtClean="0"/>
              <a:t>Kersher</a:t>
            </a:r>
            <a:r>
              <a:rPr lang="en-US" baseline="0" dirty="0" smtClean="0"/>
              <a:t> et al. 2000</a:t>
            </a:r>
          </a:p>
          <a:p>
            <a:r>
              <a:rPr lang="en-US" baseline="0" dirty="0" smtClean="0"/>
              <a:t>HOD can be used to constrain any subset of the galaxy population – which can be used to constrain galaxy formation</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20</a:t>
            </a:fld>
            <a:endParaRPr lang="en-US"/>
          </a:p>
        </p:txBody>
      </p:sp>
    </p:spTree>
    <p:extLst>
      <p:ext uri="{BB962C8B-B14F-4D97-AF65-F5344CB8AC3E}">
        <p14:creationId xmlns:p14="http://schemas.microsoft.com/office/powerpoint/2010/main" val="975067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Photometry</a:t>
            </a:r>
            <a:r>
              <a:rPr lang="en-US" baseline="0" dirty="0" smtClean="0"/>
              <a:t> pipeline was updated with DR8 and beyond, correcting subtraction near bright galaxies</a:t>
            </a:r>
          </a:p>
          <a:p>
            <a:r>
              <a:rPr lang="en-US" dirty="0" smtClean="0"/>
              <a:t>for DR8 and later releases the photometry was reduced using a new version of the photo pipeline, under rerun “301”. </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21</a:t>
            </a:fld>
            <a:endParaRPr lang="en-US"/>
          </a:p>
        </p:txBody>
      </p:sp>
    </p:spTree>
    <p:extLst>
      <p:ext uri="{BB962C8B-B14F-4D97-AF65-F5344CB8AC3E}">
        <p14:creationId xmlns:p14="http://schemas.microsoft.com/office/powerpoint/2010/main" val="3332040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need to correct for angular and radial selection effects (no two fibers</a:t>
            </a:r>
            <a:r>
              <a:rPr lang="en-US" baseline="0" dirty="0" smtClean="0"/>
              <a:t> within 55”)</a:t>
            </a:r>
          </a:p>
          <a:p>
            <a:r>
              <a:rPr lang="en-US" dirty="0" err="1" smtClean="0"/>
              <a:t>ig</a:t>
            </a:r>
            <a:r>
              <a:rPr lang="en-US" dirty="0" smtClean="0"/>
              <a:t>. 1: This pie-diagram shows the sky distribution of the BOSS massive galaxies. In red, we show the new BOSS Galaxies that probe to a high redshift (greater distance) than the previous SDSS luminous red galaxy (LRG) sample (shown in white) and the normal (MAIN) SDSS galaxies in yellow.</a:t>
            </a:r>
          </a:p>
          <a:p>
            <a:r>
              <a:rPr lang="en-US" dirty="0" smtClean="0"/>
              <a:t>Image Credit: Michael Blanton and the SDSS-III Collaboration</a:t>
            </a:r>
          </a:p>
          <a:p>
            <a:r>
              <a:rPr lang="en-US" dirty="0" smtClean="0"/>
              <a:t>http://</a:t>
            </a:r>
            <a:r>
              <a:rPr lang="en-US" dirty="0" err="1" smtClean="0"/>
              <a:t>wwwmpa.mpa-garching.mpg.de</a:t>
            </a:r>
            <a:r>
              <a:rPr lang="en-US" dirty="0" smtClean="0"/>
              <a:t>/</a:t>
            </a:r>
            <a:r>
              <a:rPr lang="en-US" dirty="0" err="1" smtClean="0"/>
              <a:t>mpa</a:t>
            </a:r>
            <a:r>
              <a:rPr lang="en-US" dirty="0" smtClean="0"/>
              <a:t>/research/</a:t>
            </a:r>
            <a:r>
              <a:rPr lang="en-US" dirty="0" err="1" smtClean="0"/>
              <a:t>current_research</a:t>
            </a:r>
            <a:r>
              <a:rPr lang="en-US" dirty="0" smtClean="0"/>
              <a:t>/hl2012-1/hl2012-1-en-print.html</a:t>
            </a:r>
          </a:p>
          <a:p>
            <a:r>
              <a:rPr lang="en-US" dirty="0" smtClean="0"/>
              <a:t>http://</a:t>
            </a:r>
            <a:r>
              <a:rPr lang="en-US" dirty="0" err="1" smtClean="0"/>
              <a:t>www.nbcnews.com</a:t>
            </a:r>
            <a:r>
              <a:rPr lang="en-US" dirty="0" smtClean="0"/>
              <a:t>/id/12801391/ns/</a:t>
            </a:r>
            <a:r>
              <a:rPr lang="en-US" dirty="0" err="1" smtClean="0"/>
              <a:t>technology_and_science</a:t>
            </a:r>
            <a:r>
              <a:rPr lang="en-US" dirty="0" smtClean="0"/>
              <a:t>-space/t/cosmic-map-highlights-knowledge-gap/#.WV0CMdPyunc</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22</a:t>
            </a:fld>
            <a:endParaRPr lang="en-US"/>
          </a:p>
        </p:txBody>
      </p:sp>
    </p:spTree>
    <p:extLst>
      <p:ext uri="{BB962C8B-B14F-4D97-AF65-F5344CB8AC3E}">
        <p14:creationId xmlns:p14="http://schemas.microsoft.com/office/powerpoint/2010/main" val="166866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26</a:t>
            </a:fld>
            <a:endParaRPr lang="en-US"/>
          </a:p>
        </p:txBody>
      </p:sp>
    </p:spTree>
    <p:extLst>
      <p:ext uri="{BB962C8B-B14F-4D97-AF65-F5344CB8AC3E}">
        <p14:creationId xmlns:p14="http://schemas.microsoft.com/office/powerpoint/2010/main" val="649466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(10,20 &amp; 40 </a:t>
            </a:r>
            <a:r>
              <a:rPr lang="en-US" sz="1200" b="1" dirty="0" err="1" smtClean="0"/>
              <a:t>Mpc</a:t>
            </a:r>
            <a:r>
              <a:rPr lang="en-US" sz="1200" b="1" dirty="0" smtClean="0"/>
              <a:t>/h) – red circles</a:t>
            </a:r>
          </a:p>
          <a:p>
            <a:r>
              <a:rPr lang="en-US" dirty="0" smtClean="0"/>
              <a:t>Strongly prefer low density environments. . . . </a:t>
            </a:r>
            <a:endParaRPr lang="en-US" dirty="0"/>
          </a:p>
        </p:txBody>
      </p:sp>
      <p:sp>
        <p:nvSpPr>
          <p:cNvPr id="4" name="Slide Number Placeholder 3"/>
          <p:cNvSpPr>
            <a:spLocks noGrp="1"/>
          </p:cNvSpPr>
          <p:nvPr>
            <p:ph type="sldNum" sz="quarter" idx="10"/>
          </p:nvPr>
        </p:nvSpPr>
        <p:spPr/>
        <p:txBody>
          <a:bodyPr/>
          <a:lstStyle/>
          <a:p>
            <a:fld id="{E1638F43-07FC-D54A-8B6C-ADA7A8BD5FB7}" type="slidenum">
              <a:rPr lang="en-US" smtClean="0"/>
              <a:t>33</a:t>
            </a:fld>
            <a:endParaRPr lang="en-US"/>
          </a:p>
        </p:txBody>
      </p:sp>
    </p:spTree>
    <p:extLst>
      <p:ext uri="{BB962C8B-B14F-4D97-AF65-F5344CB8AC3E}">
        <p14:creationId xmlns:p14="http://schemas.microsoft.com/office/powerpoint/2010/main" val="283488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22CD9A57-7248-7B4C-9308-461DD1764B0B}" type="slidenum">
              <a:rPr lang="en-US" sz="1200" i="0"/>
              <a:pPr/>
              <a:t>3</a:t>
            </a:fld>
            <a:endParaRPr lang="en-US" sz="1200" i="0"/>
          </a:p>
        </p:txBody>
      </p:sp>
      <p:sp>
        <p:nvSpPr>
          <p:cNvPr id="214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a:noFill/>
        </p:spPr>
        <p:txBody>
          <a:bodyPr/>
          <a:lstStyle/>
          <a:p>
            <a:pPr eaLnBrk="1" hangingPunct="1"/>
            <a:r>
              <a:rPr lang="en-US"/>
              <a:t>Social Impact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F92E80A4-37D0-2048-8913-416388A7DE14}" type="slidenum">
              <a:rPr lang="en-US" sz="1200" i="0"/>
              <a:pPr/>
              <a:t>4</a:t>
            </a:fld>
            <a:endParaRPr lang="en-US" sz="1200" i="0"/>
          </a:p>
        </p:txBody>
      </p:sp>
      <p:sp>
        <p:nvSpPr>
          <p:cNvPr id="95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0179" name="Rectangle 3"/>
          <p:cNvSpPr>
            <a:spLocks noGrp="1" noChangeArrowheads="1"/>
          </p:cNvSpPr>
          <p:nvPr>
            <p:ph type="body" idx="1"/>
          </p:nvPr>
        </p:nvSpPr>
        <p:spPr>
          <a:noFill/>
        </p:spPr>
        <p:txBody>
          <a:bodyPr/>
          <a:lstStyle/>
          <a:p>
            <a:pPr eaLnBrk="1" hangingPunct="1"/>
            <a:r>
              <a:rPr lang="en-US" dirty="0"/>
              <a:t>In particular – the unintended consequences (my research!)  Story to tell you today.</a:t>
            </a:r>
          </a:p>
          <a:p>
            <a:pPr eaLnBrk="1" hangingPunct="1"/>
            <a:endParaRPr lang="en-US" dirty="0"/>
          </a:p>
          <a:p>
            <a:pPr eaLnBrk="1" hangingPunct="1"/>
            <a:r>
              <a:rPr lang="en-US" dirty="0"/>
              <a:t>~200 were found by eye by the </a:t>
            </a:r>
            <a:r>
              <a:rPr lang="ja-JP" altLang="en-US" dirty="0"/>
              <a:t>‘</a:t>
            </a:r>
            <a:r>
              <a:rPr lang="en-US" altLang="ja-JP" dirty="0"/>
              <a:t>Peas Brigade</a:t>
            </a:r>
            <a:r>
              <a:rPr lang="ja-JP" altLang="en-US" dirty="0"/>
              <a:t>’</a:t>
            </a:r>
            <a:r>
              <a:rPr lang="en-US" altLang="ja-JP" dirty="0"/>
              <a:t> - a group of volunteers dedicated to finding these.</a:t>
            </a:r>
          </a:p>
          <a:p>
            <a:pPr eaLnBrk="1" hangingPunct="1"/>
            <a:r>
              <a:rPr lang="en-US" dirty="0"/>
              <a:t>The task fell to me: How do these objects fit into our picture of galaxy evolution?  Most importantly what can they tell us about how galaxies form?</a:t>
            </a:r>
          </a:p>
          <a:p>
            <a:pPr eaLnBrk="1" hangingPunct="1"/>
            <a:r>
              <a:rPr lang="en-US" dirty="0"/>
              <a:t>----</a:t>
            </a:r>
          </a:p>
          <a:p>
            <a:pPr eaLnBrk="1" hangingPunct="1"/>
            <a:r>
              <a:rPr lang="en-US" dirty="0"/>
              <a:t>If we start with the assumption that morphology tells us something of the galaxies properties.</a:t>
            </a:r>
          </a:p>
          <a:p>
            <a:pPr eaLnBrk="1" hangingPunct="1"/>
            <a:r>
              <a:rPr lang="en-US" dirty="0"/>
              <a:t>So how do we fit these objects into our picture of</a:t>
            </a:r>
            <a:r>
              <a:rPr lang="en-US" dirty="0">
                <a:latin typeface="ヒラギノ角ゴ ProN W3" charset="0"/>
              </a:rPr>
              <a:t> galaxy evolution - what can they tell us about it?</a:t>
            </a:r>
          </a:p>
          <a:p>
            <a:pPr eaLnBrk="1" hangingPunct="1"/>
            <a:r>
              <a:rPr lang="en-US" dirty="0" smtClean="0"/>
              <a:t>But</a:t>
            </a:r>
          </a:p>
          <a:p>
            <a:pPr eaLnBrk="1" hangingPunct="1"/>
            <a:r>
              <a:rPr lang="en-US" dirty="0" smtClean="0"/>
              <a:t>Most peas turned out to be Starburst galaxies, </a:t>
            </a:r>
          </a:p>
          <a:p>
            <a:pPr eaLnBrk="1" hangingPunct="1"/>
            <a:r>
              <a:rPr lang="en-US" dirty="0" smtClean="0"/>
              <a:t>This was surprising to me, I expected to see AGN.</a:t>
            </a:r>
          </a:p>
          <a:p>
            <a:pPr eaLnBrk="1" hangingPunct="1"/>
            <a:r>
              <a:rPr lang="en-US" dirty="0" smtClean="0"/>
              <a:t>of lower </a:t>
            </a:r>
            <a:r>
              <a:rPr lang="en-US" dirty="0" err="1" smtClean="0"/>
              <a:t>metalicity</a:t>
            </a:r>
            <a:r>
              <a:rPr lang="en-US" dirty="0" smtClean="0"/>
              <a:t> (by their location on the BPT plot)</a:t>
            </a:r>
          </a:p>
          <a:p>
            <a:pPr eaLnBrk="1" hangingPunct="1"/>
            <a:r>
              <a:rPr lang="en-US" dirty="0" smtClean="0"/>
              <a:t>Further looking into their gas phase </a:t>
            </a:r>
            <a:r>
              <a:rPr lang="en-US" dirty="0" err="1" smtClean="0"/>
              <a:t>metalicity</a:t>
            </a:r>
            <a:r>
              <a:rPr lang="en-US" dirty="0" smtClean="0"/>
              <a:t> revealed numbers near 0.5 solar to nearly solar in some cases.</a:t>
            </a:r>
          </a:p>
          <a:p>
            <a:pPr eaLnBrk="1" hangingPunct="1"/>
            <a:r>
              <a:rPr lang="en-US" dirty="0" smtClean="0"/>
              <a:t>E(B-V) from the </a:t>
            </a:r>
            <a:r>
              <a:rPr lang="en-US" dirty="0" err="1" smtClean="0"/>
              <a:t>balmer</a:t>
            </a:r>
            <a:r>
              <a:rPr lang="en-US" dirty="0" smtClean="0"/>
              <a:t> decrement so you can believe </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FD20D1AA-555F-6A4F-8C7D-3880858E639B}" type="slidenum">
              <a:rPr lang="en-US" sz="1200" i="0"/>
              <a:pPr/>
              <a:t>5</a:t>
            </a:fld>
            <a:endParaRPr lang="en-US" sz="1200" i="0"/>
          </a:p>
        </p:txBody>
      </p:sp>
      <p:sp>
        <p:nvSpPr>
          <p:cNvPr id="200706"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5837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Specific star formation rates indicating doubling times of order 1 Gyr or less.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3A4A1F76-A9F5-E844-8EDB-A27EBCF3B1AB}" type="slidenum">
              <a:rPr lang="en-US" sz="1200" i="0"/>
              <a:pPr/>
              <a:t>6</a:t>
            </a:fld>
            <a:endParaRPr lang="en-US" sz="1200" i="0"/>
          </a:p>
        </p:txBody>
      </p:sp>
      <p:sp>
        <p:nvSpPr>
          <p:cNvPr id="20787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Specific star formation rates indicating doubling times of order 1 Gyr or less.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04F4DFD-7EDC-1E42-ADDD-1A14549E4E57}" type="slidenum">
              <a:rPr lang="en-US" sz="1200" i="0"/>
              <a:pPr/>
              <a:t>7</a:t>
            </a:fld>
            <a:endParaRPr lang="en-US" sz="1200" i="0"/>
          </a:p>
        </p:txBody>
      </p:sp>
      <p:sp>
        <p:nvSpPr>
          <p:cNvPr id="104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2467" name="Rectangle 3"/>
          <p:cNvSpPr>
            <a:spLocks noGrp="1" noChangeArrowheads="1"/>
          </p:cNvSpPr>
          <p:nvPr>
            <p:ph type="body" idx="1"/>
          </p:nvPr>
        </p:nvSpPr>
        <p:spPr>
          <a:noFill/>
        </p:spPr>
        <p:txBody>
          <a:bodyPr/>
          <a:lstStyle/>
          <a:p>
            <a:pPr eaLnBrk="1" hangingPunct="1"/>
            <a:r>
              <a:rPr lang="en-US"/>
              <a:t>Patchy morphology, possibly merging remnents - fans of stars, possibly isolated star forming regions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E993AEFE-E3C8-264A-87FD-482D79485874}" type="slidenum">
              <a:rPr lang="en-US" sz="1200" i="0"/>
              <a:pPr/>
              <a:t>8</a:t>
            </a:fld>
            <a:endParaRPr lang="en-US" sz="1200" i="0"/>
          </a:p>
        </p:txBody>
      </p:sp>
      <p:sp>
        <p:nvSpPr>
          <p:cNvPr id="13517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6451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 much messier, irregular at higher redshifts, more interactions at higher redshift,more star formation at higher redshift</a:t>
            </a:r>
          </a:p>
          <a:p>
            <a:pPr eaLnBrk="1" hangingPunct="1"/>
            <a:r>
              <a:rPr lang="en-US"/>
              <a:t>LBG FROM DICKINSON ET AL 1998, z =2.08 (10 billion years ago) (3.342 Gyrs since BB)</a:t>
            </a:r>
          </a:p>
          <a:p>
            <a:pPr eaLnBrk="1" hangingPunct="1"/>
            <a:r>
              <a:rPr lang="en-US"/>
              <a:t>Fig 11 , Overzier et al. 2008, g475 dropouts, z~4.01 (12 billion years ago) (1.571  Gyrs since BB)</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0658" name="Notes Placeholder 2"/>
          <p:cNvSpPr>
            <a:spLocks noGrp="1"/>
          </p:cNvSpPr>
          <p:nvPr>
            <p:ph type="body" idx="1"/>
          </p:nvPr>
        </p:nvSpPr>
        <p:spPr>
          <a:noFill/>
        </p:spPr>
        <p:txBody>
          <a:bodyPr/>
          <a:lstStyle/>
          <a:p>
            <a:r>
              <a:rPr lang="en-US"/>
              <a:t>offers clues to how the first generation of galaxies may have reionized hydrogen gas in the early Universe</a:t>
            </a:r>
          </a:p>
        </p:txBody>
      </p:sp>
      <p:sp>
        <p:nvSpPr>
          <p:cNvPr id="70659"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BF6E9A58-FA8D-D447-BEE6-FDB940A4580A}" type="slidenum">
              <a:rPr lang="en-US" sz="1200" i="0"/>
              <a:pPr/>
              <a:t>9</a:t>
            </a:fld>
            <a:endParaRPr lang="en-US" sz="1200" i="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7CA329-D86B-BA44-9608-109AA95BD2E1}" type="datetimeFigureOut">
              <a:rPr lang="en-US" smtClean="0"/>
              <a:pPr/>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7CA329-D86B-BA44-9608-109AA95BD2E1}" type="datetimeFigureOut">
              <a:rPr lang="en-US" smtClean="0"/>
              <a:pPr/>
              <a:t>7/6/17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17CA329-D86B-BA44-9608-109AA95BD2E1}" type="datetimeFigureOut">
              <a:rPr lang="en-US" smtClean="0"/>
              <a:pPr/>
              <a:t>7/6/17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7CA329-D86B-BA44-9608-109AA95BD2E1}" type="datetimeFigureOut">
              <a:rPr lang="en-US" smtClean="0"/>
              <a:pPr/>
              <a:t>7/6/17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7CA329-D86B-BA44-9608-109AA95BD2E1}" type="datetimeFigureOut">
              <a:rPr lang="en-US" smtClean="0"/>
              <a:pPr/>
              <a:t>7/6/17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7CA329-D86B-BA44-9608-109AA95BD2E1}" type="datetimeFigureOut">
              <a:rPr lang="en-US" smtClean="0"/>
              <a:pPr/>
              <a:t>7/6/17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7CA329-D86B-BA44-9608-109AA95BD2E1}" type="datetimeFigureOut">
              <a:rPr lang="en-US" smtClean="0"/>
              <a:pPr/>
              <a:t>7/6/17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7CA329-D86B-BA44-9608-109AA95BD2E1}" type="datetimeFigureOut">
              <a:rPr lang="en-US" smtClean="0"/>
              <a:pPr/>
              <a:t>7/6/17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12AB7-2DDF-504B-8707-C341675C9A6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github.com/manodeep/Corrfunc"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hyperlink" Target="http://wwwmpa.mpa-garching.mpg.de/mpa/research/current_research/hl2012-1/hl2012-1-en-print.html" TargetMode="External"/><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hyperlink" Target="http://www.nbcnews.com/id/12801391/ns/technology_and_science-space/t/cosmic-map-highlights-knowledge-gap/#.WV0CMdPyun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www.sciencealert.com/these-green-pea-galaxies-could-have-reheated-the-universe-after-a-cosmic-dark-age" TargetMode="External"/><Relationship Id="rId4" Type="http://schemas.openxmlformats.org/officeDocument/2006/relationships/hyperlink" Target="http://www.nature.com/nature/journal/v529/n7585/full/529159a.html" TargetMode="External"/><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228600" y="1333500"/>
            <a:ext cx="8915400" cy="1143000"/>
          </a:xfrm>
        </p:spPr>
        <p:txBody>
          <a:bodyPr>
            <a:normAutofit fontScale="90000"/>
          </a:bodyPr>
          <a:lstStyle/>
          <a:p>
            <a:r>
              <a:rPr lang="en-US" sz="4000" dirty="0" smtClean="0">
                <a:latin typeface="Helvetica Neue"/>
                <a:cs typeface="Helvetica Neue"/>
              </a:rPr>
              <a:t>Environments </a:t>
            </a:r>
            <a:r>
              <a:rPr lang="en-US" sz="3600" dirty="0" smtClean="0">
                <a:latin typeface="Helvetica Neue"/>
                <a:cs typeface="Helvetica Neue"/>
              </a:rPr>
              <a:t>of</a:t>
            </a:r>
            <a:r>
              <a:rPr lang="en-US" sz="4000" dirty="0" smtClean="0">
                <a:latin typeface="Helvetica Neue"/>
                <a:cs typeface="Helvetica Neue"/>
              </a:rPr>
              <a:t> </a:t>
            </a:r>
            <a:r>
              <a:rPr lang="en-US" sz="4000" dirty="0">
                <a:latin typeface="Helvetica Neue"/>
                <a:cs typeface="Helvetica Neue"/>
              </a:rPr>
              <a:t>z~</a:t>
            </a:r>
            <a:r>
              <a:rPr lang="en-US" sz="4000" dirty="0" smtClean="0">
                <a:latin typeface="Helvetica Neue"/>
                <a:cs typeface="Helvetica Neue"/>
              </a:rPr>
              <a:t>0.2 SF Galaxies:</a:t>
            </a:r>
            <a:br>
              <a:rPr lang="en-US" sz="4000" dirty="0" smtClean="0">
                <a:latin typeface="Helvetica Neue"/>
                <a:cs typeface="Helvetica Neue"/>
              </a:rPr>
            </a:br>
            <a:r>
              <a:rPr lang="en-US" sz="4000" i="1" dirty="0" smtClean="0">
                <a:latin typeface="Helvetica Neue"/>
                <a:cs typeface="Helvetica Neue"/>
              </a:rPr>
              <a:t>Building on the Citizen Science Discovery of the Green Peas</a:t>
            </a:r>
            <a:endParaRPr lang="en-US" i="1" dirty="0">
              <a:latin typeface="Helvetica Neue"/>
              <a:cs typeface="Helvetica Neue"/>
            </a:endParaRPr>
          </a:p>
        </p:txBody>
      </p:sp>
      <p:sp>
        <p:nvSpPr>
          <p:cNvPr id="16386" name="Rectangle 3"/>
          <p:cNvSpPr>
            <a:spLocks noGrp="1" noChangeArrowheads="1"/>
          </p:cNvSpPr>
          <p:nvPr>
            <p:ph type="subTitle" idx="1"/>
          </p:nvPr>
        </p:nvSpPr>
        <p:spPr>
          <a:xfrm>
            <a:off x="1223963" y="3625168"/>
            <a:ext cx="6477000" cy="1752600"/>
          </a:xfrm>
        </p:spPr>
        <p:txBody>
          <a:bodyPr/>
          <a:lstStyle/>
          <a:p>
            <a:pPr eaLnBrk="1" hangingPunct="1">
              <a:defRPr/>
            </a:pPr>
            <a:r>
              <a:rPr lang="en-US" dirty="0">
                <a:latin typeface="Verdana" charset="0"/>
                <a:cs typeface="Verdana" charset="0"/>
              </a:rPr>
              <a:t>Carie Cardamone</a:t>
            </a:r>
          </a:p>
          <a:p>
            <a:pPr eaLnBrk="1" hangingPunct="1">
              <a:defRPr/>
            </a:pPr>
            <a:r>
              <a:rPr lang="en-US" sz="2800" i="1" dirty="0" smtClean="0">
                <a:latin typeface="Verdana" charset="0"/>
                <a:cs typeface="Verdana" charset="0"/>
              </a:rPr>
              <a:t>Assistant Professor of Astronomy</a:t>
            </a:r>
          </a:p>
          <a:p>
            <a:pPr eaLnBrk="1" hangingPunct="1">
              <a:defRPr/>
            </a:pPr>
            <a:r>
              <a:rPr lang="en-US" sz="2800" i="1" dirty="0" smtClean="0">
                <a:latin typeface="Verdana" charset="0"/>
                <a:cs typeface="Verdana" charset="0"/>
              </a:rPr>
              <a:t>Wheelock College </a:t>
            </a:r>
            <a:endParaRPr lang="en-US" sz="2800" i="1" dirty="0">
              <a:latin typeface="Verdana" charset="0"/>
              <a:cs typeface="Verdana" charset="0"/>
            </a:endParaRPr>
          </a:p>
        </p:txBody>
      </p:sp>
      <p:sp>
        <p:nvSpPr>
          <p:cNvPr id="15363" name="Rectangle 4"/>
          <p:cNvSpPr>
            <a:spLocks noChangeArrowheads="1"/>
          </p:cNvSpPr>
          <p:nvPr/>
        </p:nvSpPr>
        <p:spPr bwMode="auto">
          <a:xfrm>
            <a:off x="4278313" y="6002338"/>
            <a:ext cx="18415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endParaRPr lang="en-US" i="0"/>
          </a:p>
        </p:txBody>
      </p:sp>
      <p:sp>
        <p:nvSpPr>
          <p:cNvPr id="15364" name="Text Box 5"/>
          <p:cNvSpPr txBox="1">
            <a:spLocks noChangeArrowheads="1"/>
          </p:cNvSpPr>
          <p:nvPr/>
        </p:nvSpPr>
        <p:spPr bwMode="auto">
          <a:xfrm>
            <a:off x="0" y="6059428"/>
            <a:ext cx="9144000" cy="8002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dirty="0" smtClean="0">
                <a:latin typeface="Garamond" charset="0"/>
                <a:cs typeface="Garamond" charset="0"/>
              </a:rPr>
              <a:t>With thanks </a:t>
            </a:r>
            <a:r>
              <a:rPr lang="en-US" sz="1800" dirty="0">
                <a:latin typeface="Garamond" charset="0"/>
                <a:cs typeface="Garamond" charset="0"/>
              </a:rPr>
              <a:t>to the Galaxy Zoo Team and over 200,000 volunteers including</a:t>
            </a:r>
            <a:r>
              <a:rPr lang="en-US" sz="1400" dirty="0">
                <a:latin typeface="Garamond" charset="0"/>
                <a:cs typeface="Garamond" charset="0"/>
              </a:rPr>
              <a:t>: </a:t>
            </a:r>
            <a:r>
              <a:rPr lang="en-US" sz="1400" b="0" i="0" dirty="0">
                <a:latin typeface="Garamond" charset="0"/>
                <a:cs typeface="Garamond" charset="0"/>
              </a:rPr>
              <a:t>Elisabeth </a:t>
            </a:r>
            <a:r>
              <a:rPr lang="en-US" sz="1400" b="0" i="0" dirty="0" err="1">
                <a:latin typeface="Garamond" charset="0"/>
                <a:cs typeface="Garamond" charset="0"/>
              </a:rPr>
              <a:t>Baeten</a:t>
            </a:r>
            <a:r>
              <a:rPr lang="en-US" sz="1400" b="0" i="0" dirty="0">
                <a:latin typeface="Garamond" charset="0"/>
                <a:cs typeface="Garamond" charset="0"/>
              </a:rPr>
              <a:t>, Gemma Coughlin, Dan Goldstein, Brian Legg, Mark McCallum, Christian </a:t>
            </a:r>
            <a:r>
              <a:rPr lang="en-US" sz="1400" b="0" i="0" dirty="0" err="1">
                <a:latin typeface="Garamond" charset="0"/>
                <a:cs typeface="Garamond" charset="0"/>
              </a:rPr>
              <a:t>Manteuffel</a:t>
            </a:r>
            <a:r>
              <a:rPr lang="en-US" sz="1400" b="0" i="0" dirty="0">
                <a:latin typeface="Garamond" charset="0"/>
                <a:cs typeface="Garamond" charset="0"/>
              </a:rPr>
              <a:t>, Richard </a:t>
            </a:r>
            <a:r>
              <a:rPr lang="en-US" sz="1400" b="0" i="0" dirty="0" err="1">
                <a:latin typeface="Garamond" charset="0"/>
                <a:cs typeface="Garamond" charset="0"/>
              </a:rPr>
              <a:t>Nowell</a:t>
            </a:r>
            <a:r>
              <a:rPr lang="en-US" sz="1400" b="0" i="0" dirty="0">
                <a:latin typeface="Garamond" charset="0"/>
                <a:cs typeface="Garamond" charset="0"/>
              </a:rPr>
              <a:t>, Richard Proctor, Alice Sheppard, and </a:t>
            </a:r>
            <a:r>
              <a:rPr lang="en-US" sz="1400" b="0" i="0" dirty="0" err="1">
                <a:latin typeface="Garamond" charset="0"/>
                <a:cs typeface="Garamond" charset="0"/>
              </a:rPr>
              <a:t>Hanny</a:t>
            </a:r>
            <a:r>
              <a:rPr lang="en-US" sz="1400" b="0" i="0" dirty="0">
                <a:latin typeface="Garamond" charset="0"/>
                <a:cs typeface="Garamond" charset="0"/>
              </a:rPr>
              <a:t> van </a:t>
            </a:r>
            <a:r>
              <a:rPr lang="en-US" sz="1400" b="0" i="0" dirty="0" err="1">
                <a:latin typeface="Garamond" charset="0"/>
                <a:cs typeface="Garamond" charset="0"/>
              </a:rPr>
              <a:t>Arkel</a:t>
            </a:r>
            <a:endParaRPr lang="en-US" sz="1400" b="0" i="0" dirty="0">
              <a:latin typeface="Garamond" charset="0"/>
              <a:cs typeface="Garamond" charset="0"/>
            </a:endParaRPr>
          </a:p>
        </p:txBody>
      </p:sp>
      <p:sp>
        <p:nvSpPr>
          <p:cNvPr id="6" name="TextBox 5"/>
          <p:cNvSpPr txBox="1"/>
          <p:nvPr/>
        </p:nvSpPr>
        <p:spPr>
          <a:xfrm>
            <a:off x="1223963" y="5257800"/>
            <a:ext cx="7507183" cy="523220"/>
          </a:xfrm>
          <a:prstGeom prst="rect">
            <a:avLst/>
          </a:prstGeom>
          <a:noFill/>
        </p:spPr>
        <p:txBody>
          <a:bodyPr wrap="none" rtlCol="0">
            <a:spAutoFit/>
          </a:bodyPr>
          <a:lstStyle/>
          <a:p>
            <a:r>
              <a:rPr lang="en-US" sz="2800" dirty="0">
                <a:solidFill>
                  <a:schemeClr val="tx1">
                    <a:lumMod val="50000"/>
                    <a:lumOff val="50000"/>
                  </a:schemeClr>
                </a:solidFill>
              </a:rPr>
              <a:t>w</a:t>
            </a:r>
            <a:r>
              <a:rPr lang="en-US" sz="2800" dirty="0" smtClean="0">
                <a:solidFill>
                  <a:schemeClr val="tx1">
                    <a:lumMod val="50000"/>
                    <a:lumOff val="50000"/>
                  </a:schemeClr>
                </a:solidFill>
              </a:rPr>
              <a:t>ith Meredith Powell, </a:t>
            </a:r>
            <a:r>
              <a:rPr lang="en-US" sz="2800" dirty="0" err="1" smtClean="0">
                <a:solidFill>
                  <a:schemeClr val="tx1">
                    <a:lumMod val="50000"/>
                    <a:lumOff val="50000"/>
                  </a:schemeClr>
                </a:solidFill>
              </a:rPr>
              <a:t>Nico</a:t>
            </a:r>
            <a:r>
              <a:rPr lang="en-US" sz="2800" dirty="0" smtClean="0">
                <a:solidFill>
                  <a:schemeClr val="tx1">
                    <a:lumMod val="50000"/>
                    <a:lumOff val="50000"/>
                  </a:schemeClr>
                </a:solidFill>
              </a:rPr>
              <a:t> </a:t>
            </a:r>
            <a:r>
              <a:rPr lang="en-US" sz="2800" dirty="0" err="1" smtClean="0">
                <a:solidFill>
                  <a:schemeClr val="tx1">
                    <a:lumMod val="50000"/>
                    <a:lumOff val="50000"/>
                  </a:schemeClr>
                </a:solidFill>
              </a:rPr>
              <a:t>Cappelluti</a:t>
            </a:r>
            <a:r>
              <a:rPr lang="en-US" sz="2800" dirty="0" smtClean="0">
                <a:solidFill>
                  <a:schemeClr val="tx1">
                    <a:lumMod val="50000"/>
                    <a:lumOff val="50000"/>
                  </a:schemeClr>
                </a:solidFill>
              </a:rPr>
              <a:t> &amp; Meg </a:t>
            </a:r>
            <a:r>
              <a:rPr lang="en-US" sz="2800" dirty="0" err="1" smtClean="0">
                <a:solidFill>
                  <a:schemeClr val="tx1">
                    <a:lumMod val="50000"/>
                    <a:lumOff val="50000"/>
                  </a:schemeClr>
                </a:solidFill>
              </a:rPr>
              <a:t>Urry</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2196783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endParaRPr lang="en-US">
              <a:latin typeface="Calibri"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60" y="660310"/>
            <a:ext cx="9146686" cy="6015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Rectangle 4"/>
          <p:cNvSpPr>
            <a:spLocks noChangeArrowheads="1"/>
          </p:cNvSpPr>
          <p:nvPr/>
        </p:nvSpPr>
        <p:spPr bwMode="auto">
          <a:xfrm>
            <a:off x="2446" y="13979"/>
            <a:ext cx="913249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dirty="0">
                <a:latin typeface="Helvetica Neue" charset="0"/>
                <a:cs typeface="Helvetica Neue" charset="0"/>
              </a:rPr>
              <a:t>G</a:t>
            </a:r>
            <a:r>
              <a:rPr lang="en-US" b="0" i="0" dirty="0" smtClean="0">
                <a:latin typeface="Helvetica Neue" charset="0"/>
                <a:cs typeface="Helvetica Neue" charset="0"/>
              </a:rPr>
              <a:t>alaxies </a:t>
            </a:r>
            <a:r>
              <a:rPr lang="en-US" b="0" i="0" dirty="0">
                <a:latin typeface="Helvetica Neue" charset="0"/>
                <a:cs typeface="Helvetica Neue" charset="0"/>
              </a:rPr>
              <a:t>may have re-ionized the neutral hydrogen in the Universe shortly after the Big Bang. </a:t>
            </a:r>
            <a:r>
              <a:rPr lang="en-US" b="0" i="0" dirty="0" err="1" smtClean="0">
                <a:latin typeface="Helvetica Neue" charset="0"/>
                <a:cs typeface="Helvetica Neue" charset="0"/>
              </a:rPr>
              <a:t>Erb</a:t>
            </a:r>
            <a:r>
              <a:rPr lang="en-US" b="0" i="0" dirty="0" smtClean="0">
                <a:latin typeface="Helvetica Neue" charset="0"/>
                <a:cs typeface="Helvetica Neue" charset="0"/>
              </a:rPr>
              <a:t> </a:t>
            </a:r>
            <a:r>
              <a:rPr lang="en-US" b="0" i="0" dirty="0">
                <a:latin typeface="Helvetica Neue" charset="0"/>
                <a:cs typeface="Helvetica Neue" charset="0"/>
              </a:rPr>
              <a:t>(2016</a:t>
            </a:r>
            <a:r>
              <a:rPr lang="en-US" b="0" i="0" dirty="0" smtClean="0">
                <a:latin typeface="Helvetica Neue" charset="0"/>
                <a:cs typeface="Helvetica Neue" charset="0"/>
              </a:rPr>
              <a:t>) This level of SF in low M gal could have </a:t>
            </a:r>
            <a:r>
              <a:rPr lang="en-US" b="0" i="0" dirty="0" err="1" smtClean="0">
                <a:latin typeface="Helvetica Neue" charset="0"/>
                <a:cs typeface="Helvetica Neue" charset="0"/>
              </a:rPr>
              <a:t>reionized</a:t>
            </a:r>
            <a:endParaRPr lang="en-US" b="0" i="0" dirty="0">
              <a:latin typeface="Helvetica Neue" charset="0"/>
              <a:cs typeface="Helvetica Neue" charset="0"/>
            </a:endParaRPr>
          </a:p>
        </p:txBody>
      </p:sp>
      <p:sp>
        <p:nvSpPr>
          <p:cNvPr id="71684" name="Rectangle 5"/>
          <p:cNvSpPr>
            <a:spLocks noChangeArrowheads="1"/>
          </p:cNvSpPr>
          <p:nvPr/>
        </p:nvSpPr>
        <p:spPr bwMode="auto">
          <a:xfrm>
            <a:off x="-9060" y="6549429"/>
            <a:ext cx="91440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1200" dirty="0">
                <a:latin typeface="Helvetica Neue" charset="0"/>
                <a:cs typeface="Helvetica Neue" charset="0"/>
              </a:rPr>
              <a:t>http://</a:t>
            </a:r>
            <a:r>
              <a:rPr lang="en-US" sz="1200" dirty="0" err="1">
                <a:latin typeface="Helvetica Neue" charset="0"/>
                <a:cs typeface="Helvetica Neue" charset="0"/>
              </a:rPr>
              <a:t>blog.galaxyzoo.org</a:t>
            </a:r>
            <a:r>
              <a:rPr lang="en-US" sz="1200" dirty="0">
                <a:latin typeface="Helvetica Neue" charset="0"/>
                <a:cs typeface="Helvetica Neue" charset="0"/>
              </a:rPr>
              <a:t>/2016/01/17/green-pea-galaxies-may-have-been-responsible-for-re-ionizing-the-universe/</a:t>
            </a:r>
          </a:p>
        </p:txBody>
      </p:sp>
    </p:spTree>
    <p:extLst>
      <p:ext uri="{BB962C8B-B14F-4D97-AF65-F5344CB8AC3E}">
        <p14:creationId xmlns:p14="http://schemas.microsoft.com/office/powerpoint/2010/main" val="2685937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38200"/>
            <a:ext cx="4572000" cy="292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39" name="Title 1"/>
          <p:cNvSpPr>
            <a:spLocks noGrp="1"/>
          </p:cNvSpPr>
          <p:nvPr>
            <p:ph type="title"/>
          </p:nvPr>
        </p:nvSpPr>
        <p:spPr>
          <a:xfrm>
            <a:off x="0" y="0"/>
            <a:ext cx="9144000" cy="1143000"/>
          </a:xfrm>
        </p:spPr>
        <p:txBody>
          <a:bodyPr/>
          <a:lstStyle/>
          <a:p>
            <a:pPr algn="r" eaLnBrk="1" hangingPunct="1"/>
            <a:r>
              <a:rPr lang="en-US" sz="3000" dirty="0">
                <a:latin typeface="Verdana" charset="0"/>
                <a:cs typeface="Verdana" charset="0"/>
              </a:rPr>
              <a:t>Radio Emission reveals </a:t>
            </a:r>
            <a:r>
              <a:rPr lang="en-US" sz="3000" dirty="0" smtClean="0">
                <a:latin typeface="Verdana" charset="0"/>
                <a:cs typeface="Verdana" charset="0"/>
              </a:rPr>
              <a:t>large magnetic </a:t>
            </a:r>
            <a:r>
              <a:rPr lang="en-US" sz="3000" dirty="0">
                <a:latin typeface="Verdana" charset="0"/>
                <a:cs typeface="Verdana" charset="0"/>
              </a:rPr>
              <a:t>field formation in </a:t>
            </a:r>
            <a:r>
              <a:rPr lang="en-US" sz="3000" dirty="0" smtClean="0">
                <a:latin typeface="Verdana" charset="0"/>
                <a:cs typeface="Verdana" charset="0"/>
              </a:rPr>
              <a:t>galaxies</a:t>
            </a:r>
            <a:endParaRPr lang="en-US" sz="3000" dirty="0">
              <a:latin typeface="Verdana" charset="0"/>
              <a:cs typeface="Verdana" charset="0"/>
            </a:endParaRPr>
          </a:p>
        </p:txBody>
      </p:sp>
      <p:sp>
        <p:nvSpPr>
          <p:cNvPr id="65540" name="Text Box 9"/>
          <p:cNvSpPr txBox="1">
            <a:spLocks noChangeArrowheads="1"/>
          </p:cNvSpPr>
          <p:nvPr/>
        </p:nvSpPr>
        <p:spPr bwMode="auto">
          <a:xfrm>
            <a:off x="3484918" y="6488113"/>
            <a:ext cx="5638800" cy="3698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dirty="0" err="1">
                <a:latin typeface="Verdana" charset="0"/>
                <a:cs typeface="Verdana" charset="0"/>
              </a:rPr>
              <a:t>Chakraborti</a:t>
            </a:r>
            <a:r>
              <a:rPr lang="en-US" sz="1800" b="0" i="0" dirty="0">
                <a:latin typeface="Verdana" charset="0"/>
                <a:cs typeface="Verdana" charset="0"/>
              </a:rPr>
              <a:t>, </a:t>
            </a:r>
            <a:r>
              <a:rPr lang="en-US" sz="1800" b="0" i="0" dirty="0" err="1">
                <a:latin typeface="Verdana" charset="0"/>
                <a:cs typeface="Verdana" charset="0"/>
              </a:rPr>
              <a:t>Yadav</a:t>
            </a:r>
            <a:r>
              <a:rPr lang="en-US" sz="1800" b="0" i="0" dirty="0">
                <a:latin typeface="Verdana" charset="0"/>
                <a:cs typeface="Verdana" charset="0"/>
              </a:rPr>
              <a:t>, </a:t>
            </a:r>
            <a:r>
              <a:rPr lang="en-US" sz="1800" b="0" i="0" dirty="0" err="1">
                <a:latin typeface="Verdana" charset="0"/>
                <a:cs typeface="Verdana" charset="0"/>
              </a:rPr>
              <a:t>Cardamone</a:t>
            </a:r>
            <a:r>
              <a:rPr lang="en-US" sz="1800" b="0" i="0" dirty="0">
                <a:latin typeface="Verdana" charset="0"/>
                <a:cs typeface="Verdana" charset="0"/>
              </a:rPr>
              <a:t> &amp; Ray 2012</a:t>
            </a:r>
          </a:p>
        </p:txBody>
      </p:sp>
      <p:sp>
        <p:nvSpPr>
          <p:cNvPr id="65542" name="TextBox 12"/>
          <p:cNvSpPr txBox="1">
            <a:spLocks noChangeArrowheads="1"/>
          </p:cNvSpPr>
          <p:nvPr/>
        </p:nvSpPr>
        <p:spPr bwMode="auto">
          <a:xfrm>
            <a:off x="5715000" y="5498735"/>
            <a:ext cx="31702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latin typeface="Verdana" charset="0"/>
                <a:cs typeface="Verdana" charset="0"/>
              </a:rPr>
              <a:t>Milky Way: B~5 </a:t>
            </a:r>
            <a:r>
              <a:rPr lang="en-US" b="0" i="0" dirty="0" err="1">
                <a:latin typeface="Symbol" charset="0"/>
                <a:cs typeface="Symbol" charset="0"/>
              </a:rPr>
              <a:t>m</a:t>
            </a:r>
            <a:r>
              <a:rPr lang="en-US" b="0" i="0" dirty="0" err="1">
                <a:latin typeface="Verdana" charset="0"/>
                <a:cs typeface="Verdana" charset="0"/>
              </a:rPr>
              <a:t>G</a:t>
            </a:r>
            <a:r>
              <a:rPr lang="en-US" b="0" i="0" dirty="0">
                <a:latin typeface="Verdana" charset="0"/>
                <a:cs typeface="Verdana" charset="0"/>
              </a:rPr>
              <a:t> </a:t>
            </a:r>
            <a:endParaRPr lang="en-US" sz="2200" b="0" i="0" dirty="0">
              <a:latin typeface="Verdana" charset="0"/>
              <a:cs typeface="Verdana" charset="0"/>
            </a:endParaRPr>
          </a:p>
        </p:txBody>
      </p:sp>
      <p:sp>
        <p:nvSpPr>
          <p:cNvPr id="65544" name="TextBox 5"/>
          <p:cNvSpPr txBox="1">
            <a:spLocks noChangeArrowheads="1"/>
          </p:cNvSpPr>
          <p:nvPr/>
        </p:nvSpPr>
        <p:spPr bwMode="auto">
          <a:xfrm>
            <a:off x="5105400" y="1143000"/>
            <a:ext cx="3839888" cy="369332"/>
          </a:xfrm>
          <a:prstGeom prst="rect">
            <a:avLst/>
          </a:prstGeom>
          <a:solidFill>
            <a:srgbClr val="D6CB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dirty="0">
                <a:latin typeface="Verdana" charset="0"/>
                <a:cs typeface="Verdana" charset="0"/>
              </a:rPr>
              <a:t>VLA Stack of 32 </a:t>
            </a:r>
            <a:r>
              <a:rPr lang="en-US" sz="1800" b="0" i="0" dirty="0" smtClean="0">
                <a:latin typeface="Verdana" charset="0"/>
                <a:cs typeface="Verdana" charset="0"/>
              </a:rPr>
              <a:t>Peas, ~0.1mJy</a:t>
            </a:r>
            <a:endParaRPr lang="en-US" sz="1800" b="0" i="0" dirty="0">
              <a:latin typeface="Verdana" charset="0"/>
              <a:cs typeface="Verdana" charset="0"/>
            </a:endParaRPr>
          </a:p>
        </p:txBody>
      </p:sp>
      <p:sp>
        <p:nvSpPr>
          <p:cNvPr id="65545" name="TextBox 5"/>
          <p:cNvSpPr txBox="1">
            <a:spLocks noChangeArrowheads="1"/>
          </p:cNvSpPr>
          <p:nvPr/>
        </p:nvSpPr>
        <p:spPr bwMode="auto">
          <a:xfrm>
            <a:off x="4709116" y="1676400"/>
            <a:ext cx="4333875" cy="369888"/>
          </a:xfrm>
          <a:prstGeom prst="rect">
            <a:avLst/>
          </a:prstGeom>
          <a:solidFill>
            <a:srgbClr val="D6CB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dirty="0">
                <a:latin typeface="Verdana" charset="0"/>
                <a:cs typeface="Verdana" charset="0"/>
              </a:rPr>
              <a:t>GMRT observations 1 </a:t>
            </a:r>
            <a:r>
              <a:rPr lang="en-US" sz="1800" b="0" i="0" dirty="0" err="1">
                <a:latin typeface="Verdana" charset="0"/>
                <a:cs typeface="Verdana" charset="0"/>
              </a:rPr>
              <a:t>mJy</a:t>
            </a:r>
            <a:r>
              <a:rPr lang="en-US" sz="1800" b="0" i="0" dirty="0">
                <a:latin typeface="Verdana" charset="0"/>
                <a:cs typeface="Verdana" charset="0"/>
              </a:rPr>
              <a:t> detection</a:t>
            </a:r>
          </a:p>
        </p:txBody>
      </p:sp>
      <p:sp>
        <p:nvSpPr>
          <p:cNvPr id="11" name="TextBox 11"/>
          <p:cNvSpPr txBox="1">
            <a:spLocks noChangeArrowheads="1"/>
          </p:cNvSpPr>
          <p:nvPr/>
        </p:nvSpPr>
        <p:spPr bwMode="auto">
          <a:xfrm>
            <a:off x="457200" y="4267200"/>
            <a:ext cx="503872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i="0" u="sng" dirty="0">
                <a:latin typeface="Verdana" charset="0"/>
                <a:cs typeface="Verdana" charset="0"/>
              </a:rPr>
              <a:t>Pea Magnetic Field Strength</a:t>
            </a:r>
          </a:p>
          <a:p>
            <a:r>
              <a:rPr lang="en-US" i="0" dirty="0">
                <a:latin typeface="Verdana" charset="0"/>
                <a:cs typeface="Verdana" charset="0"/>
              </a:rPr>
              <a:t>B~36 </a:t>
            </a:r>
            <a:r>
              <a:rPr lang="en-US" i="0" dirty="0" err="1">
                <a:latin typeface="Symbol" charset="0"/>
                <a:cs typeface="Symbol" charset="0"/>
              </a:rPr>
              <a:t>m</a:t>
            </a:r>
            <a:r>
              <a:rPr lang="en-US" i="0" dirty="0" err="1">
                <a:latin typeface="Verdana" charset="0"/>
                <a:cs typeface="Verdana" charset="0"/>
              </a:rPr>
              <a:t>G</a:t>
            </a:r>
            <a:r>
              <a:rPr lang="en-US" i="0" dirty="0">
                <a:latin typeface="Verdana" charset="0"/>
                <a:cs typeface="Verdana" charset="0"/>
              </a:rPr>
              <a:t> </a:t>
            </a:r>
            <a:r>
              <a:rPr lang="en-US" sz="2200" i="0" dirty="0">
                <a:latin typeface="Verdana" charset="0"/>
                <a:cs typeface="Verdana" charset="0"/>
              </a:rPr>
              <a:t>(electron diffusion)</a:t>
            </a:r>
          </a:p>
          <a:p>
            <a:r>
              <a:rPr lang="en-US" i="0" dirty="0">
                <a:latin typeface="Verdana" charset="0"/>
                <a:cs typeface="Verdana" charset="0"/>
              </a:rPr>
              <a:t>B~39 </a:t>
            </a:r>
            <a:r>
              <a:rPr lang="en-US" i="0" dirty="0" err="1">
                <a:latin typeface="Symbol" charset="0"/>
                <a:cs typeface="Symbol" charset="0"/>
              </a:rPr>
              <a:t>m</a:t>
            </a:r>
            <a:r>
              <a:rPr lang="en-US" i="0" dirty="0" err="1">
                <a:latin typeface="Verdana" charset="0"/>
                <a:cs typeface="Verdana" charset="0"/>
              </a:rPr>
              <a:t>G</a:t>
            </a:r>
            <a:r>
              <a:rPr lang="en-US" i="0" dirty="0">
                <a:latin typeface="Verdana" charset="0"/>
                <a:cs typeface="Verdana" charset="0"/>
              </a:rPr>
              <a:t> </a:t>
            </a:r>
            <a:r>
              <a:rPr lang="en-US" sz="2200" i="0" dirty="0">
                <a:latin typeface="Verdana" charset="0"/>
                <a:cs typeface="Verdana" charset="0"/>
              </a:rPr>
              <a:t>(</a:t>
            </a:r>
            <a:r>
              <a:rPr lang="en-US" sz="2200" i="0" dirty="0" err="1">
                <a:latin typeface="Verdana" charset="0"/>
                <a:cs typeface="Verdana" charset="0"/>
              </a:rPr>
              <a:t>equipartition</a:t>
            </a:r>
            <a:r>
              <a:rPr lang="en-US" sz="2200" i="0" dirty="0">
                <a:latin typeface="Verdana" charset="0"/>
                <a:cs typeface="Verdana" charset="0"/>
              </a:rPr>
              <a:t>)</a:t>
            </a:r>
          </a:p>
        </p:txBody>
      </p:sp>
    </p:spTree>
    <p:extLst>
      <p:ext uri="{BB962C8B-B14F-4D97-AF65-F5344CB8AC3E}">
        <p14:creationId xmlns:p14="http://schemas.microsoft.com/office/powerpoint/2010/main" val="3184813490"/>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22225" y="76200"/>
            <a:ext cx="5638800" cy="1143000"/>
          </a:xfrm>
        </p:spPr>
        <p:txBody>
          <a:bodyPr>
            <a:normAutofit fontScale="90000"/>
          </a:bodyPr>
          <a:lstStyle/>
          <a:p>
            <a:r>
              <a:rPr lang="en-US" b="0" dirty="0" smtClean="0">
                <a:latin typeface="Verdana" charset="0"/>
                <a:ea typeface="ＭＳ Ｐゴシック" charset="0"/>
                <a:cs typeface="Verdana" charset="0"/>
              </a:rPr>
              <a:t>Green Peas Stellar Compositions</a:t>
            </a:r>
            <a:endParaRPr lang="en-US" b="0" dirty="0">
              <a:latin typeface="Verdana" charset="0"/>
              <a:ea typeface="ＭＳ Ｐゴシック" charset="0"/>
              <a:cs typeface="Verdana" charset="0"/>
            </a:endParaRPr>
          </a:p>
        </p:txBody>
      </p:sp>
      <p:sp>
        <p:nvSpPr>
          <p:cNvPr id="86018" name="Content Placeholder 2"/>
          <p:cNvSpPr>
            <a:spLocks noGrp="1"/>
          </p:cNvSpPr>
          <p:nvPr>
            <p:ph idx="1"/>
          </p:nvPr>
        </p:nvSpPr>
        <p:spPr>
          <a:xfrm>
            <a:off x="152400" y="1219200"/>
            <a:ext cx="6096000" cy="4648200"/>
          </a:xfrm>
        </p:spPr>
        <p:txBody>
          <a:bodyPr>
            <a:normAutofit/>
          </a:bodyPr>
          <a:lstStyle/>
          <a:p>
            <a:pPr>
              <a:defRPr/>
            </a:pPr>
            <a:r>
              <a:rPr lang="en-US" sz="2800" b="0" dirty="0" smtClean="0">
                <a:latin typeface="Verdana" charset="0"/>
                <a:ea typeface="ＭＳ Ｐゴシック" charset="0"/>
                <a:cs typeface="Verdana" charset="0"/>
              </a:rPr>
              <a:t>Starbursts ~</a:t>
            </a:r>
            <a:r>
              <a:rPr lang="en-US" sz="2800" b="0" dirty="0">
                <a:latin typeface="Verdana" charset="0"/>
                <a:ea typeface="ＭＳ Ｐゴシック" charset="0"/>
                <a:cs typeface="Verdana" charset="0"/>
              </a:rPr>
              <a:t>4-20% </a:t>
            </a:r>
            <a:r>
              <a:rPr lang="en-US" sz="2800" b="0" dirty="0" smtClean="0">
                <a:latin typeface="Verdana" charset="0"/>
                <a:ea typeface="ＭＳ Ｐゴシック" charset="0"/>
                <a:cs typeface="Verdana" charset="0"/>
              </a:rPr>
              <a:t>stellar </a:t>
            </a:r>
            <a:r>
              <a:rPr lang="en-US" sz="2800" b="0" dirty="0">
                <a:latin typeface="Verdana" charset="0"/>
                <a:ea typeface="ＭＳ Ｐゴシック" charset="0"/>
                <a:cs typeface="Verdana" charset="0"/>
              </a:rPr>
              <a:t>mass!</a:t>
            </a:r>
          </a:p>
          <a:p>
            <a:pPr>
              <a:defRPr/>
            </a:pPr>
            <a:r>
              <a:rPr lang="en-US" sz="2600" b="0" dirty="0" smtClean="0">
                <a:latin typeface="Verdana" charset="0"/>
                <a:ea typeface="ＭＳ Ｐゴシック" charset="0"/>
                <a:cs typeface="Verdana" charset="0"/>
              </a:rPr>
              <a:t>BUT </a:t>
            </a:r>
            <a:r>
              <a:rPr lang="en-US" sz="2600" b="0" dirty="0">
                <a:latin typeface="Verdana" charset="0"/>
                <a:ea typeface="ＭＳ Ｐゴシック" charset="0"/>
                <a:cs typeface="Verdana" charset="0"/>
              </a:rPr>
              <a:t>showed </a:t>
            </a:r>
            <a:r>
              <a:rPr lang="en-US" sz="2600" b="0" dirty="0" smtClean="0">
                <a:latin typeface="Verdana" charset="0"/>
                <a:ea typeface="ＭＳ Ｐゴシック" charset="0"/>
                <a:cs typeface="Verdana" charset="0"/>
              </a:rPr>
              <a:t>older </a:t>
            </a:r>
            <a:r>
              <a:rPr lang="en-US" sz="2600" b="0" dirty="0">
                <a:latin typeface="Verdana" charset="0"/>
                <a:ea typeface="ＭＳ Ｐゴシック" charset="0"/>
                <a:cs typeface="Verdana" charset="0"/>
              </a:rPr>
              <a:t>stellar </a:t>
            </a:r>
            <a:r>
              <a:rPr lang="en-US" sz="2600" b="0" dirty="0" smtClean="0">
                <a:latin typeface="Verdana" charset="0"/>
                <a:ea typeface="ＭＳ Ｐゴシック" charset="0"/>
                <a:cs typeface="Verdana" charset="0"/>
              </a:rPr>
              <a:t>component</a:t>
            </a:r>
          </a:p>
          <a:p>
            <a:pPr>
              <a:defRPr/>
            </a:pPr>
            <a:endParaRPr lang="en-US" sz="2600" b="0" dirty="0">
              <a:latin typeface="Verdana" charset="0"/>
              <a:ea typeface="ＭＳ Ｐゴシック" charset="0"/>
              <a:cs typeface="Verdana" charset="0"/>
            </a:endParaRPr>
          </a:p>
          <a:p>
            <a:pPr>
              <a:defRPr/>
            </a:pPr>
            <a:endParaRPr lang="en-US" sz="2600" b="0" dirty="0" smtClean="0">
              <a:latin typeface="Verdana" charset="0"/>
              <a:ea typeface="ＭＳ Ｐゴシック" charset="0"/>
              <a:cs typeface="Verdana" charset="0"/>
            </a:endParaRPr>
          </a:p>
          <a:p>
            <a:pPr marL="0" indent="0">
              <a:buFontTx/>
              <a:buNone/>
              <a:defRPr/>
            </a:pPr>
            <a:endParaRPr lang="en-US" sz="2600" b="0" dirty="0">
              <a:latin typeface="Verdana" charset="0"/>
              <a:ea typeface="ＭＳ Ｐゴシック" charset="0"/>
              <a:cs typeface="Verdana" charset="0"/>
            </a:endParaRPr>
          </a:p>
          <a:p>
            <a:pPr>
              <a:defRPr/>
            </a:pPr>
            <a:r>
              <a:rPr lang="en-US" sz="2600" b="0" dirty="0" smtClean="0">
                <a:latin typeface="Verdana" charset="0"/>
                <a:ea typeface="ＭＳ Ｐゴシック" charset="0"/>
                <a:cs typeface="Verdana" charset="0"/>
              </a:rPr>
              <a:t>high N/O ratios (Wolf-</a:t>
            </a:r>
            <a:r>
              <a:rPr lang="en-US" sz="2600" b="0" dirty="0" err="1" smtClean="0">
                <a:latin typeface="Verdana" charset="0"/>
                <a:ea typeface="ＭＳ Ｐゴシック" charset="0"/>
                <a:cs typeface="Verdana" charset="0"/>
              </a:rPr>
              <a:t>Rayet</a:t>
            </a:r>
            <a:r>
              <a:rPr lang="en-US" sz="2600" b="0" dirty="0" smtClean="0">
                <a:latin typeface="Verdana" charset="0"/>
                <a:ea typeface="ＭＳ Ｐゴシック" charset="0"/>
                <a:cs typeface="Verdana" charset="0"/>
              </a:rPr>
              <a:t> stars??)</a:t>
            </a:r>
            <a:endParaRPr lang="en-US" sz="2600" b="0" dirty="0">
              <a:latin typeface="Verdana" charset="0"/>
              <a:ea typeface="ＭＳ Ｐゴシック" charset="0"/>
              <a:cs typeface="Verdana" charset="0"/>
            </a:endParaRPr>
          </a:p>
        </p:txBody>
      </p:sp>
      <p:pic>
        <p:nvPicPr>
          <p:cNvPr id="8397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8600"/>
            <a:ext cx="2789238" cy="647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2" name="Text Box 9"/>
          <p:cNvSpPr txBox="1">
            <a:spLocks noChangeArrowheads="1"/>
          </p:cNvSpPr>
          <p:nvPr/>
        </p:nvSpPr>
        <p:spPr bwMode="auto">
          <a:xfrm>
            <a:off x="3981618" y="3014662"/>
            <a:ext cx="2342982" cy="3381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spcBef>
                <a:spcPct val="50000"/>
              </a:spcBef>
            </a:pPr>
            <a:r>
              <a:rPr lang="en-US" sz="1600" b="0" i="0" dirty="0" err="1">
                <a:latin typeface="Verdana" charset="0"/>
                <a:cs typeface="Verdana" charset="0"/>
              </a:rPr>
              <a:t>Amorin</a:t>
            </a:r>
            <a:r>
              <a:rPr lang="en-US" sz="1600" b="0" i="0" dirty="0">
                <a:latin typeface="Verdana" charset="0"/>
                <a:cs typeface="Verdana" charset="0"/>
              </a:rPr>
              <a:t> et al. </a:t>
            </a:r>
            <a:r>
              <a:rPr lang="en-US" sz="1600" b="0" i="0" dirty="0" smtClean="0">
                <a:latin typeface="Verdana" charset="0"/>
                <a:cs typeface="Verdana" charset="0"/>
              </a:rPr>
              <a:t>2012</a:t>
            </a:r>
            <a:endParaRPr lang="en-US" sz="1400" b="0" i="0" dirty="0">
              <a:latin typeface="Verdana" charset="0"/>
              <a:cs typeface="Verdana" charset="0"/>
            </a:endParaRPr>
          </a:p>
        </p:txBody>
      </p:sp>
      <p:sp>
        <p:nvSpPr>
          <p:cNvPr id="83973" name="TextBox 5"/>
          <p:cNvSpPr txBox="1">
            <a:spLocks noChangeArrowheads="1"/>
          </p:cNvSpPr>
          <p:nvPr/>
        </p:nvSpPr>
        <p:spPr bwMode="auto">
          <a:xfrm>
            <a:off x="6248400" y="0"/>
            <a:ext cx="2555875" cy="369888"/>
          </a:xfrm>
          <a:prstGeom prst="rect">
            <a:avLst/>
          </a:prstGeom>
          <a:solidFill>
            <a:srgbClr val="D6CB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a:latin typeface="Verdana" charset="0"/>
                <a:cs typeface="Verdana" charset="0"/>
              </a:rPr>
              <a:t>GTC-OSIRIS z’-band</a:t>
            </a:r>
          </a:p>
        </p:txBody>
      </p:sp>
      <p:sp>
        <p:nvSpPr>
          <p:cNvPr id="83974" name="TextBox 6"/>
          <p:cNvSpPr txBox="1">
            <a:spLocks noChangeArrowheads="1"/>
          </p:cNvSpPr>
          <p:nvPr/>
        </p:nvSpPr>
        <p:spPr bwMode="auto">
          <a:xfrm>
            <a:off x="3429000" y="4038600"/>
            <a:ext cx="2652713" cy="369888"/>
          </a:xfrm>
          <a:prstGeom prst="rect">
            <a:avLst/>
          </a:prstGeom>
          <a:solidFill>
            <a:srgbClr val="D6CB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a:latin typeface="Verdana" charset="0"/>
                <a:cs typeface="Verdana" charset="0"/>
              </a:rPr>
              <a:t>HST WFPC2 F606 (R)</a:t>
            </a:r>
          </a:p>
        </p:txBody>
      </p:sp>
      <p:cxnSp>
        <p:nvCxnSpPr>
          <p:cNvPr id="9" name="Straight Arrow Connector 8"/>
          <p:cNvCxnSpPr/>
          <p:nvPr/>
        </p:nvCxnSpPr>
        <p:spPr bwMode="auto">
          <a:xfrm flipV="1">
            <a:off x="5943600" y="2362200"/>
            <a:ext cx="457200" cy="2057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p:cNvCxnSpPr/>
          <p:nvPr/>
        </p:nvCxnSpPr>
        <p:spPr bwMode="auto">
          <a:xfrm flipV="1">
            <a:off x="5943600" y="4191000"/>
            <a:ext cx="381000" cy="2286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3977" name="Text Box 9"/>
          <p:cNvSpPr txBox="1">
            <a:spLocks noChangeArrowheads="1"/>
          </p:cNvSpPr>
          <p:nvPr/>
        </p:nvSpPr>
        <p:spPr bwMode="auto">
          <a:xfrm>
            <a:off x="152400" y="6197600"/>
            <a:ext cx="5638800" cy="584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spcBef>
                <a:spcPct val="50000"/>
              </a:spcBef>
            </a:pPr>
            <a:r>
              <a:rPr lang="en-US" sz="1600" b="0" i="0">
                <a:latin typeface="Verdana" charset="0"/>
                <a:cs typeface="Verdana" charset="0"/>
              </a:rPr>
              <a:t>Hawley 2012, Pilyugin et al. 2012, Amorin et al. 2011, Izotov et al. 2011, Amorin et al. 2010</a:t>
            </a:r>
          </a:p>
        </p:txBody>
      </p:sp>
    </p:spTree>
    <p:extLst>
      <p:ext uri="{BB962C8B-B14F-4D97-AF65-F5344CB8AC3E}">
        <p14:creationId xmlns:p14="http://schemas.microsoft.com/office/powerpoint/2010/main" val="13113017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0" y="15875"/>
            <a:ext cx="9144000" cy="914400"/>
          </a:xfrm>
        </p:spPr>
        <p:txBody>
          <a:bodyPr/>
          <a:lstStyle/>
          <a:p>
            <a:pPr eaLnBrk="1" hangingPunct="1"/>
            <a:r>
              <a:rPr lang="en-US" sz="4000" b="0">
                <a:latin typeface="Verdana" charset="0"/>
                <a:ea typeface="ＭＳ Ｐゴシック" charset="0"/>
                <a:cs typeface="Verdana" charset="0"/>
              </a:rPr>
              <a:t>UV-Luminous Galaxy Comparison</a:t>
            </a:r>
          </a:p>
        </p:txBody>
      </p:sp>
      <p:graphicFrame>
        <p:nvGraphicFramePr>
          <p:cNvPr id="102665" name="Group 265"/>
          <p:cNvGraphicFramePr>
            <a:graphicFrameLocks noGrp="1"/>
          </p:cNvGraphicFramePr>
          <p:nvPr>
            <p:extLst>
              <p:ext uri="{D42A27DB-BD31-4B8C-83A1-F6EECF244321}">
                <p14:modId xmlns:p14="http://schemas.microsoft.com/office/powerpoint/2010/main" val="2749395368"/>
              </p:ext>
            </p:extLst>
          </p:nvPr>
        </p:nvGraphicFramePr>
        <p:xfrm>
          <a:off x="228600" y="1066800"/>
          <a:ext cx="8686800" cy="5780079"/>
        </p:xfrm>
        <a:graphic>
          <a:graphicData uri="http://schemas.openxmlformats.org/drawingml/2006/table">
            <a:tbl>
              <a:tblPr/>
              <a:tblGrid>
                <a:gridCol w="2746375"/>
                <a:gridCol w="2587625"/>
                <a:gridCol w="3352800"/>
              </a:tblGrid>
              <a:tr h="57554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Verdana"/>
                        <a:ea typeface="ＭＳ Ｐゴシック" charset="0"/>
                        <a:cs typeface="Verdana"/>
                      </a:endParaRPr>
                    </a:p>
                  </a:txBody>
                  <a:tcPr marT="45717" marB="45717"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1" i="1" u="none" strike="noStrike" cap="none" normalizeH="0" baseline="0" dirty="0">
                          <a:ln>
                            <a:noFill/>
                          </a:ln>
                          <a:solidFill>
                            <a:srgbClr val="0000FF"/>
                          </a:solidFill>
                          <a:effectLst/>
                          <a:latin typeface="Verdana"/>
                          <a:ea typeface="ＭＳ Ｐゴシック" charset="0"/>
                          <a:cs typeface="Verdana"/>
                        </a:rPr>
                        <a:t>LBG / L</a:t>
                      </a:r>
                      <a:r>
                        <a:rPr kumimoji="0" lang="en-US" sz="3000" b="1" i="1" u="none" strike="noStrike" cap="none" normalizeH="0" baseline="0" dirty="0">
                          <a:ln>
                            <a:noFill/>
                          </a:ln>
                          <a:solidFill>
                            <a:srgbClr val="0000FF"/>
                          </a:solidFill>
                          <a:effectLst/>
                          <a:latin typeface="Verdana"/>
                          <a:ea typeface="ＭＳ Ｐゴシック" charset="0"/>
                          <a:cs typeface="Verdana"/>
                          <a:sym typeface="Symbol" charset="0"/>
                        </a:rPr>
                        <a:t></a:t>
                      </a:r>
                      <a:r>
                        <a:rPr kumimoji="0" lang="en-US" sz="3000" b="1" i="1" u="none" strike="noStrike" cap="none" normalizeH="0" baseline="0" dirty="0">
                          <a:ln>
                            <a:noFill/>
                          </a:ln>
                          <a:solidFill>
                            <a:srgbClr val="0000FF"/>
                          </a:solidFill>
                          <a:effectLst/>
                          <a:latin typeface="Verdana"/>
                          <a:ea typeface="ＭＳ Ｐゴシック" charset="0"/>
                          <a:cs typeface="Verdana"/>
                        </a:rPr>
                        <a:t>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1" i="1" u="none" strike="noStrike" cap="none" normalizeH="0" baseline="0" dirty="0">
                          <a:ln>
                            <a:noFill/>
                          </a:ln>
                          <a:solidFill>
                            <a:srgbClr val="008000"/>
                          </a:solidFill>
                          <a:effectLst/>
                          <a:latin typeface="Verdana"/>
                          <a:ea typeface="ＭＳ Ｐゴシック" charset="0"/>
                          <a:cs typeface="Verdana"/>
                        </a:rPr>
                        <a:t>The Peas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6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Verdana"/>
                          <a:ea typeface="ＭＳ Ｐゴシック" charset="0"/>
                          <a:cs typeface="Verdana"/>
                        </a:rPr>
                        <a:t>UV luminosity</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rgbClr val="0000FF"/>
                          </a:solidFill>
                          <a:effectLst/>
                          <a:latin typeface="Verdana"/>
                          <a:ea typeface="ＭＳ Ｐゴシック" charset="0"/>
                          <a:cs typeface="Verdana"/>
                        </a:rPr>
                        <a:t>high</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Verdana"/>
                          <a:ea typeface="ＭＳ Ｐゴシック" charset="0"/>
                          <a:cs typeface="Verdana"/>
                        </a:rPr>
                        <a:t>high</a:t>
                      </a:r>
                      <a:endParaRPr kumimoji="0" lang="en-US" sz="2800" b="1" i="0" u="none" strike="noStrike" cap="none" normalizeH="0" baseline="0" dirty="0">
                        <a:ln>
                          <a:noFill/>
                        </a:ln>
                        <a:solidFill>
                          <a:srgbClr val="008000"/>
                        </a:solidFill>
                        <a:effectLst/>
                        <a:latin typeface="Verdana"/>
                        <a:ea typeface="ＭＳ Ｐゴシック" charset="0"/>
                        <a:cs typeface="Verdana"/>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90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Verdana"/>
                          <a:ea typeface="ＭＳ Ｐゴシック" charset="0"/>
                          <a:cs typeface="Verdana"/>
                        </a:rPr>
                        <a:t>Low Reddening</a:t>
                      </a:r>
                      <a:endParaRPr kumimoji="0" lang="en-US" sz="2200" b="0" i="0" u="none" strike="noStrike" cap="none" normalizeH="0" baseline="0" dirty="0">
                        <a:ln>
                          <a:noFill/>
                        </a:ln>
                        <a:solidFill>
                          <a:schemeClr val="tx1"/>
                        </a:solidFill>
                        <a:effectLst/>
                        <a:latin typeface="Verdana"/>
                        <a:ea typeface="ＭＳ Ｐゴシック" charset="0"/>
                        <a:cs typeface="Verdana"/>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Verdana"/>
                          <a:ea typeface="ＭＳ Ｐゴシック" charset="0"/>
                          <a:cs typeface="Verdana"/>
                        </a:rPr>
                        <a:t>E(B-V)~0.05-0.2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Verdana"/>
                          <a:ea typeface="ＭＳ Ｐゴシック" charset="0"/>
                          <a:cs typeface="Verdana"/>
                        </a:rPr>
                        <a:t>(</a:t>
                      </a:r>
                      <a:r>
                        <a:rPr kumimoji="0" lang="en-US" sz="1000" b="0" i="0" u="none" strike="noStrike" cap="none" normalizeH="0" baseline="0" dirty="0" err="1">
                          <a:ln>
                            <a:noFill/>
                          </a:ln>
                          <a:solidFill>
                            <a:srgbClr val="0000FF"/>
                          </a:solidFill>
                          <a:effectLst/>
                          <a:latin typeface="Verdana"/>
                          <a:ea typeface="ＭＳ Ｐゴシック" charset="0"/>
                          <a:cs typeface="Verdana"/>
                        </a:rPr>
                        <a:t>Verhamme</a:t>
                      </a:r>
                      <a:r>
                        <a:rPr kumimoji="0" lang="en-US" sz="1000" b="0" i="0" u="none" strike="noStrike" cap="none" normalizeH="0" baseline="0" dirty="0">
                          <a:ln>
                            <a:noFill/>
                          </a:ln>
                          <a:solidFill>
                            <a:srgbClr val="0000FF"/>
                          </a:solidFill>
                          <a:effectLst/>
                          <a:latin typeface="Verdana"/>
                          <a:ea typeface="ＭＳ Ｐゴシック" charset="0"/>
                          <a:cs typeface="Verdana"/>
                        </a:rPr>
                        <a:t> et al. 2008)</a:t>
                      </a:r>
                      <a:r>
                        <a:rPr kumimoji="0" lang="en-US" sz="2200" b="0" i="0" u="none" strike="noStrike" cap="none" normalizeH="0" baseline="0" dirty="0">
                          <a:ln>
                            <a:noFill/>
                          </a:ln>
                          <a:solidFill>
                            <a:srgbClr val="0000FF"/>
                          </a:solidFill>
                          <a:effectLst/>
                          <a:latin typeface="Verdana"/>
                          <a:ea typeface="ＭＳ Ｐゴシック" charset="0"/>
                          <a:cs typeface="Verdana"/>
                        </a:rPr>
                        <a:t>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rgbClr val="008000"/>
                          </a:solidFill>
                          <a:effectLst/>
                          <a:latin typeface="Verdana"/>
                          <a:ea typeface="ＭＳ Ｐゴシック" charset="0"/>
                          <a:cs typeface="Verdana"/>
                        </a:rPr>
                        <a:t>E(B-V) </a:t>
                      </a:r>
                      <a:r>
                        <a:rPr kumimoji="0" lang="en-US" sz="2200" b="0" i="0" u="none" strike="noStrike" cap="none" normalizeH="0" baseline="0">
                          <a:ln>
                            <a:noFill/>
                          </a:ln>
                          <a:solidFill>
                            <a:srgbClr val="008000"/>
                          </a:solidFill>
                          <a:effectLst/>
                          <a:latin typeface="Verdana"/>
                          <a:ea typeface="ＭＳ Ｐゴシック" charset="0"/>
                          <a:cs typeface="Verdana"/>
                          <a:sym typeface="Symbol" charset="0"/>
                        </a:rPr>
                        <a:t> </a:t>
                      </a:r>
                      <a:r>
                        <a:rPr kumimoji="0" lang="en-US" sz="2200" b="0" i="0" u="none" strike="noStrike" cap="none" normalizeH="0" baseline="0">
                          <a:ln>
                            <a:noFill/>
                          </a:ln>
                          <a:solidFill>
                            <a:srgbClr val="008000"/>
                          </a:solidFill>
                          <a:effectLst/>
                          <a:latin typeface="Verdana"/>
                          <a:ea typeface="ＭＳ Ｐゴシック" charset="0"/>
                          <a:cs typeface="Verdana"/>
                        </a:rPr>
                        <a:t>0.2</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972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Verdana"/>
                          <a:ea typeface="ＭＳ Ｐゴシック" charset="0"/>
                          <a:cs typeface="Verdana"/>
                        </a:rPr>
                        <a:t>Compact Morphology</a:t>
                      </a:r>
                      <a:endParaRPr kumimoji="0" lang="en-US" sz="2200" b="0" i="0" u="none" strike="noStrike" cap="none" normalizeH="0" baseline="0" dirty="0">
                        <a:ln>
                          <a:noFill/>
                        </a:ln>
                        <a:solidFill>
                          <a:schemeClr val="tx1"/>
                        </a:solidFill>
                        <a:effectLst/>
                        <a:latin typeface="Verdana"/>
                        <a:ea typeface="ＭＳ Ｐゴシック" charset="0"/>
                        <a:cs typeface="Verdana"/>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Verdana"/>
                          <a:ea typeface="ＭＳ Ｐゴシック" charset="0"/>
                          <a:cs typeface="Verdana"/>
                        </a:rPr>
                        <a:t>compact/disturbed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Verdana"/>
                          <a:ea typeface="ＭＳ Ｐゴシック" charset="0"/>
                          <a:cs typeface="Verdana"/>
                        </a:rPr>
                        <a:t>(</a:t>
                      </a:r>
                      <a:r>
                        <a:rPr kumimoji="0" lang="en-US" sz="1000" b="0" i="0" u="none" strike="noStrike" cap="none" normalizeH="0" baseline="0" dirty="0" err="1">
                          <a:ln>
                            <a:noFill/>
                          </a:ln>
                          <a:solidFill>
                            <a:srgbClr val="0000FF"/>
                          </a:solidFill>
                          <a:effectLst/>
                          <a:latin typeface="Verdana"/>
                          <a:ea typeface="ＭＳ Ｐゴシック" charset="0"/>
                          <a:cs typeface="Verdana"/>
                        </a:rPr>
                        <a:t>Giavalisco</a:t>
                      </a:r>
                      <a:r>
                        <a:rPr kumimoji="0" lang="en-US" sz="1000" b="0" i="0" u="none" strike="noStrike" cap="none" normalizeH="0" baseline="0" dirty="0">
                          <a:ln>
                            <a:noFill/>
                          </a:ln>
                          <a:solidFill>
                            <a:srgbClr val="0000FF"/>
                          </a:solidFill>
                          <a:effectLst/>
                          <a:latin typeface="Verdana"/>
                          <a:ea typeface="ＭＳ Ｐゴシック" charset="0"/>
                          <a:cs typeface="Verdana"/>
                        </a:rPr>
                        <a:t> et al. 1996, Bremer et al. 2004)</a:t>
                      </a:r>
                      <a:endParaRPr kumimoji="0" lang="en-US" sz="2200" b="0" i="0" u="none" strike="noStrike" cap="none" normalizeH="0" baseline="0" dirty="0">
                        <a:ln>
                          <a:noFill/>
                        </a:ln>
                        <a:solidFill>
                          <a:srgbClr val="0000FF"/>
                        </a:solidFill>
                        <a:effectLst/>
                        <a:latin typeface="Verdana"/>
                        <a:ea typeface="ＭＳ Ｐゴシック" charset="0"/>
                        <a:cs typeface="Verdana"/>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Verdana"/>
                          <a:ea typeface="ＭＳ Ｐゴシック" charset="0"/>
                          <a:cs typeface="Verdana"/>
                        </a:rPr>
                        <a:t>unresolved (SDSS)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Verdana"/>
                          <a:ea typeface="ＭＳ Ｐゴシック" charset="0"/>
                          <a:cs typeface="Verdana"/>
                        </a:rPr>
                        <a:t>compact/disturbed (HST)</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40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Verdana"/>
                          <a:ea typeface="ＭＳ Ｐゴシック" charset="0"/>
                          <a:cs typeface="Verdana"/>
                        </a:rPr>
                        <a:t>High Specific Star </a:t>
                      </a:r>
                      <a:r>
                        <a:rPr kumimoji="0" lang="en-US" sz="2200" b="0" i="0" u="none" strike="noStrike" cap="none" normalizeH="0" baseline="0" dirty="0">
                          <a:ln>
                            <a:noFill/>
                          </a:ln>
                          <a:solidFill>
                            <a:schemeClr val="tx1"/>
                          </a:solidFill>
                          <a:effectLst/>
                          <a:latin typeface="Verdana"/>
                          <a:ea typeface="ＭＳ Ｐゴシック" charset="0"/>
                          <a:cs typeface="Verdana"/>
                        </a:rPr>
                        <a:t>Formation Rate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Verdana"/>
                          <a:ea typeface="ＭＳ Ｐゴシック" charset="0"/>
                          <a:cs typeface="Verdana"/>
                        </a:rPr>
                        <a:t>~10s </a:t>
                      </a:r>
                      <a:r>
                        <a:rPr kumimoji="0" lang="en-US" sz="2200" b="0" i="0" u="none" strike="noStrike" cap="none" normalizeH="0" baseline="0" dirty="0" err="1">
                          <a:ln>
                            <a:noFill/>
                          </a:ln>
                          <a:solidFill>
                            <a:srgbClr val="0000FF"/>
                          </a:solidFill>
                          <a:effectLst/>
                          <a:latin typeface="Verdana"/>
                          <a:ea typeface="ＭＳ Ｐゴシック" charset="0"/>
                          <a:cs typeface="Verdana"/>
                        </a:rPr>
                        <a:t>Msun</a:t>
                      </a:r>
                      <a:r>
                        <a:rPr kumimoji="0" lang="en-US" sz="2200" b="0" i="0" u="none" strike="noStrike" cap="none" normalizeH="0" baseline="0" dirty="0">
                          <a:ln>
                            <a:noFill/>
                          </a:ln>
                          <a:solidFill>
                            <a:srgbClr val="0000FF"/>
                          </a:solidFill>
                          <a:effectLst/>
                          <a:latin typeface="Verdana"/>
                          <a:ea typeface="ＭＳ Ｐゴシック" charset="0"/>
                          <a:cs typeface="Verdana"/>
                        </a:rPr>
                        <a:t>/</a:t>
                      </a:r>
                      <a:r>
                        <a:rPr kumimoji="0" lang="en-US" sz="2200" b="0" i="0" u="none" strike="noStrike" cap="none" normalizeH="0" baseline="0" dirty="0" err="1">
                          <a:ln>
                            <a:noFill/>
                          </a:ln>
                          <a:solidFill>
                            <a:srgbClr val="0000FF"/>
                          </a:solidFill>
                          <a:effectLst/>
                          <a:latin typeface="Verdana"/>
                          <a:ea typeface="ＭＳ Ｐゴシック" charset="0"/>
                          <a:cs typeface="Verdana"/>
                        </a:rPr>
                        <a:t>yr</a:t>
                      </a:r>
                      <a:r>
                        <a:rPr kumimoji="0" lang="en-US" sz="2200" b="0" i="0" u="none" strike="noStrike" cap="none" normalizeH="0" baseline="0" dirty="0">
                          <a:ln>
                            <a:noFill/>
                          </a:ln>
                          <a:solidFill>
                            <a:srgbClr val="0000FF"/>
                          </a:solidFill>
                          <a:effectLst/>
                          <a:latin typeface="Verdana"/>
                          <a:ea typeface="ＭＳ Ｐゴシック" charset="0"/>
                          <a:cs typeface="Verdana"/>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Verdana"/>
                          <a:ea typeface="ＭＳ Ｐゴシック" charset="0"/>
                          <a:cs typeface="Verdana"/>
                        </a:rPr>
                        <a:t>(</a:t>
                      </a:r>
                      <a:r>
                        <a:rPr kumimoji="0" lang="en-US" sz="1000" b="0" i="0" u="none" strike="noStrike" cap="none" normalizeH="0" baseline="0" dirty="0" err="1">
                          <a:ln>
                            <a:noFill/>
                          </a:ln>
                          <a:solidFill>
                            <a:srgbClr val="0000FF"/>
                          </a:solidFill>
                          <a:effectLst/>
                          <a:latin typeface="Verdana"/>
                          <a:ea typeface="ＭＳ Ｐゴシック" charset="0"/>
                          <a:cs typeface="Verdana"/>
                        </a:rPr>
                        <a:t>Carilli</a:t>
                      </a:r>
                      <a:r>
                        <a:rPr kumimoji="0" lang="en-US" sz="1000" b="0" i="0" u="none" strike="noStrike" cap="none" normalizeH="0" baseline="0" dirty="0">
                          <a:ln>
                            <a:noFill/>
                          </a:ln>
                          <a:solidFill>
                            <a:srgbClr val="0000FF"/>
                          </a:solidFill>
                          <a:effectLst/>
                          <a:latin typeface="Verdana"/>
                          <a:ea typeface="ＭＳ Ｐゴシック" charset="0"/>
                          <a:cs typeface="Verdana"/>
                        </a:rPr>
                        <a:t> et al. 2008; Coppin et al. 2007; </a:t>
                      </a:r>
                      <a:r>
                        <a:rPr kumimoji="0" lang="en-US" sz="1000" b="0" i="0" u="none" strike="noStrike" cap="none" normalizeH="0" baseline="0" dirty="0" err="1">
                          <a:ln>
                            <a:noFill/>
                          </a:ln>
                          <a:solidFill>
                            <a:srgbClr val="0000FF"/>
                          </a:solidFill>
                          <a:effectLst/>
                          <a:latin typeface="Verdana"/>
                          <a:ea typeface="ＭＳ Ｐゴシック" charset="0"/>
                          <a:cs typeface="Verdana"/>
                        </a:rPr>
                        <a:t>Lehmer</a:t>
                      </a:r>
                      <a:r>
                        <a:rPr kumimoji="0" lang="en-US" sz="1000" b="0" i="0" u="none" strike="noStrike" cap="none" normalizeH="0" baseline="0" dirty="0">
                          <a:ln>
                            <a:noFill/>
                          </a:ln>
                          <a:solidFill>
                            <a:srgbClr val="0000FF"/>
                          </a:solidFill>
                          <a:effectLst/>
                          <a:latin typeface="Verdana"/>
                          <a:ea typeface="ＭＳ Ｐゴシック" charset="0"/>
                          <a:cs typeface="Verdana"/>
                        </a:rPr>
                        <a:t> et al. 2005; </a:t>
                      </a:r>
                      <a:r>
                        <a:rPr kumimoji="0" lang="en-US" sz="1000" b="0" i="0" u="none" strike="noStrike" cap="none" normalizeH="0" baseline="0" dirty="0" err="1" smtClean="0">
                          <a:ln>
                            <a:noFill/>
                          </a:ln>
                          <a:solidFill>
                            <a:srgbClr val="0000FF"/>
                          </a:solidFill>
                          <a:effectLst/>
                          <a:latin typeface="Verdana"/>
                          <a:ea typeface="ＭＳ Ｐゴシック" charset="0"/>
                          <a:cs typeface="Verdana"/>
                        </a:rPr>
                        <a:t>Barmby</a:t>
                      </a:r>
                      <a:r>
                        <a:rPr kumimoji="0" lang="en-US" sz="1000" b="0" i="0" u="none" strike="noStrike" cap="none" normalizeH="0" baseline="0" dirty="0">
                          <a:ln>
                            <a:noFill/>
                          </a:ln>
                          <a:solidFill>
                            <a:srgbClr val="0000FF"/>
                          </a:solidFill>
                          <a:effectLst/>
                          <a:latin typeface="Verdana"/>
                          <a:ea typeface="ＭＳ Ｐゴシック" charset="0"/>
                          <a:cs typeface="Verdana"/>
                        </a:rPr>
                        <a:t> </a:t>
                      </a:r>
                      <a:r>
                        <a:rPr kumimoji="0" lang="en-US" sz="1000" b="0" i="0" u="none" strike="noStrike" cap="none" normalizeH="0" baseline="0" dirty="0" smtClean="0">
                          <a:ln>
                            <a:noFill/>
                          </a:ln>
                          <a:solidFill>
                            <a:srgbClr val="0000FF"/>
                          </a:solidFill>
                          <a:effectLst/>
                          <a:latin typeface="Verdana"/>
                          <a:ea typeface="ＭＳ Ｐゴシック" charset="0"/>
                          <a:cs typeface="Verdana"/>
                        </a:rPr>
                        <a:t>et </a:t>
                      </a:r>
                      <a:r>
                        <a:rPr kumimoji="0" lang="en-US" sz="1000" b="0" i="0" u="none" strike="noStrike" cap="none" normalizeH="0" baseline="0" dirty="0">
                          <a:ln>
                            <a:noFill/>
                          </a:ln>
                          <a:solidFill>
                            <a:srgbClr val="0000FF"/>
                          </a:solidFill>
                          <a:effectLst/>
                          <a:latin typeface="Verdana"/>
                          <a:ea typeface="ＭＳ Ｐゴシック" charset="0"/>
                          <a:cs typeface="Verdana"/>
                        </a:rPr>
                        <a:t>al. 2004)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Verdana"/>
                          <a:ea typeface="ＭＳ Ｐゴシック" charset="0"/>
                          <a:cs typeface="Verdana"/>
                        </a:rPr>
                        <a:t>~ 0.3 - 30 </a:t>
                      </a:r>
                      <a:r>
                        <a:rPr kumimoji="0" lang="en-US" sz="2200" b="0" i="0" u="none" strike="noStrike" cap="none" normalizeH="0" baseline="0" dirty="0" err="1">
                          <a:ln>
                            <a:noFill/>
                          </a:ln>
                          <a:solidFill>
                            <a:srgbClr val="008000"/>
                          </a:solidFill>
                          <a:effectLst/>
                          <a:latin typeface="Verdana"/>
                          <a:ea typeface="ＭＳ Ｐゴシック" charset="0"/>
                          <a:cs typeface="Verdana"/>
                        </a:rPr>
                        <a:t>Msun</a:t>
                      </a:r>
                      <a:r>
                        <a:rPr kumimoji="0" lang="en-US" sz="2200" b="0" i="0" u="none" strike="noStrike" cap="none" normalizeH="0" baseline="0" dirty="0">
                          <a:ln>
                            <a:noFill/>
                          </a:ln>
                          <a:solidFill>
                            <a:srgbClr val="008000"/>
                          </a:solidFill>
                          <a:effectLst/>
                          <a:latin typeface="Verdana"/>
                          <a:ea typeface="ＭＳ Ｐゴシック" charset="0"/>
                          <a:cs typeface="Verdana"/>
                        </a:rPr>
                        <a:t>/</a:t>
                      </a:r>
                      <a:r>
                        <a:rPr kumimoji="0" lang="en-US" sz="2200" b="0" i="0" u="none" strike="noStrike" cap="none" normalizeH="0" baseline="0" dirty="0" err="1" smtClean="0">
                          <a:ln>
                            <a:noFill/>
                          </a:ln>
                          <a:solidFill>
                            <a:srgbClr val="008000"/>
                          </a:solidFill>
                          <a:effectLst/>
                          <a:latin typeface="Verdana"/>
                          <a:ea typeface="ＭＳ Ｐゴシック" charset="0"/>
                          <a:cs typeface="Verdana"/>
                        </a:rPr>
                        <a:t>yr</a:t>
                      </a:r>
                      <a:endParaRPr kumimoji="0" lang="en-US" sz="2200" b="0" i="0" u="none" strike="noStrike" cap="none" normalizeH="0" baseline="0" dirty="0">
                        <a:ln>
                          <a:noFill/>
                        </a:ln>
                        <a:solidFill>
                          <a:srgbClr val="008000"/>
                        </a:solidFill>
                        <a:effectLst/>
                        <a:latin typeface="Verdana"/>
                        <a:ea typeface="ＭＳ Ｐゴシック" charset="0"/>
                        <a:cs typeface="Verdana"/>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Verdana"/>
                          <a:ea typeface="ＭＳ Ｐゴシック" charset="0"/>
                          <a:cs typeface="Verdana"/>
                        </a:rPr>
                        <a:t>Lower </a:t>
                      </a:r>
                      <a:r>
                        <a:rPr kumimoji="0" lang="en-US" sz="2200" b="0" i="0" u="none" strike="noStrike" cap="none" normalizeH="0" baseline="0" dirty="0" err="1" smtClean="0">
                          <a:ln>
                            <a:noFill/>
                          </a:ln>
                          <a:solidFill>
                            <a:schemeClr val="tx1"/>
                          </a:solidFill>
                          <a:effectLst/>
                          <a:latin typeface="Verdana"/>
                          <a:ea typeface="ＭＳ Ｐゴシック" charset="0"/>
                          <a:cs typeface="Verdana"/>
                        </a:rPr>
                        <a:t>Metalicity</a:t>
                      </a:r>
                      <a:endParaRPr kumimoji="0" lang="en-US" sz="2200" b="0" i="0" u="none" strike="noStrike" cap="none" normalizeH="0" baseline="0" dirty="0">
                        <a:ln>
                          <a:noFill/>
                        </a:ln>
                        <a:solidFill>
                          <a:schemeClr val="tx1"/>
                        </a:solidFill>
                        <a:effectLst/>
                        <a:latin typeface="Verdana"/>
                        <a:ea typeface="ＭＳ Ｐゴシック" charset="0"/>
                        <a:cs typeface="Verdana"/>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Verdana"/>
                          <a:ea typeface="ＭＳ Ｐゴシック" charset="0"/>
                          <a:cs typeface="Verdana"/>
                        </a:rPr>
                        <a:t>10-50% solar</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Verdana"/>
                          <a:ea typeface="ＭＳ Ｐゴシック" charset="0"/>
                          <a:cs typeface="Verdana"/>
                        </a:rPr>
                        <a:t>~50% solar</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dirty="0">
                          <a:ln>
                            <a:noFill/>
                          </a:ln>
                          <a:solidFill>
                            <a:schemeClr val="tx1"/>
                          </a:solidFill>
                          <a:effectLst/>
                          <a:latin typeface="Verdana"/>
                          <a:ea typeface="ＭＳ Ｐゴシック" charset="0"/>
                          <a:cs typeface="Verdana"/>
                        </a:rPr>
                        <a:t>Environment</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0" u="none" strike="noStrike" cap="none" normalizeH="0" baseline="0" dirty="0">
                          <a:ln>
                            <a:noFill/>
                          </a:ln>
                          <a:solidFill>
                            <a:srgbClr val="0000FF"/>
                          </a:solidFill>
                          <a:effectLst/>
                          <a:latin typeface="Verdana"/>
                          <a:ea typeface="ＭＳ Ｐゴシック" charset="0"/>
                          <a:cs typeface="Verdana"/>
                        </a:rPr>
                        <a:t>dense regions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dirty="0">
                          <a:ln>
                            <a:noFill/>
                          </a:ln>
                          <a:solidFill>
                            <a:srgbClr val="0000FF"/>
                          </a:solidFill>
                          <a:effectLst/>
                          <a:latin typeface="Verdana"/>
                          <a:ea typeface="ＭＳ Ｐゴシック" charset="0"/>
                          <a:cs typeface="Verdana"/>
                        </a:rPr>
                        <a:t>(</a:t>
                      </a:r>
                      <a:r>
                        <a:rPr kumimoji="0" lang="en-US" sz="1000" b="1" i="0" u="none" strike="noStrike" cap="none" normalizeH="0" baseline="0" dirty="0" err="1">
                          <a:ln>
                            <a:noFill/>
                          </a:ln>
                          <a:solidFill>
                            <a:srgbClr val="0000FF"/>
                          </a:solidFill>
                          <a:effectLst/>
                          <a:latin typeface="Verdana"/>
                          <a:ea typeface="ＭＳ Ｐゴシック" charset="0"/>
                          <a:cs typeface="Verdana"/>
                        </a:rPr>
                        <a:t>Giavalisco</a:t>
                      </a:r>
                      <a:r>
                        <a:rPr kumimoji="0" lang="en-US" sz="1000" b="1" i="0" u="none" strike="noStrike" cap="none" normalizeH="0" baseline="0" dirty="0">
                          <a:ln>
                            <a:noFill/>
                          </a:ln>
                          <a:solidFill>
                            <a:srgbClr val="0000FF"/>
                          </a:solidFill>
                          <a:effectLst/>
                          <a:latin typeface="Verdana"/>
                          <a:ea typeface="ＭＳ Ｐゴシック" charset="0"/>
                          <a:cs typeface="Verdana"/>
                        </a:rPr>
                        <a:t> 2002)</a:t>
                      </a:r>
                      <a:endParaRPr kumimoji="0" lang="en-US" sz="2200" b="1" i="0" u="none" strike="noStrike" cap="none" normalizeH="0" baseline="0" dirty="0">
                        <a:ln>
                          <a:noFill/>
                        </a:ln>
                        <a:solidFill>
                          <a:srgbClr val="0000FF"/>
                        </a:solidFill>
                        <a:effectLst/>
                        <a:latin typeface="Verdana"/>
                        <a:ea typeface="ＭＳ Ｐゴシック" charset="0"/>
                        <a:cs typeface="Verdana"/>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rgbClr val="008000"/>
                          </a:solidFill>
                          <a:effectLst/>
                          <a:latin typeface="Verdana"/>
                          <a:ea typeface="ＭＳ Ｐゴシック" charset="0"/>
                          <a:cs typeface="Verdana"/>
                        </a:rPr>
                        <a:t>under-dense regions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2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Verdana"/>
                          <a:ea typeface="ＭＳ Ｐゴシック" charset="0"/>
                          <a:cs typeface="Verdana"/>
                        </a:rPr>
                        <a:t>Redshift</a:t>
                      </a:r>
                      <a:endParaRPr kumimoji="0" lang="en-US" sz="2200" b="0" i="0" u="none" strike="noStrike" cap="none" normalizeH="0" baseline="0" dirty="0">
                        <a:ln>
                          <a:noFill/>
                        </a:ln>
                        <a:solidFill>
                          <a:schemeClr val="tx1"/>
                        </a:solidFill>
                        <a:effectLst/>
                        <a:latin typeface="Verdana"/>
                        <a:ea typeface="ＭＳ Ｐゴシック" charset="0"/>
                        <a:cs typeface="Verdana"/>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a:ln>
                            <a:noFill/>
                          </a:ln>
                          <a:solidFill>
                            <a:srgbClr val="0000FF"/>
                          </a:solidFill>
                          <a:effectLst/>
                          <a:latin typeface="Verdana"/>
                          <a:ea typeface="ＭＳ Ｐゴシック" charset="0"/>
                          <a:cs typeface="Verdana"/>
                        </a:rPr>
                        <a:t>z ~ 3.0</a:t>
                      </a:r>
                      <a:endParaRPr kumimoji="0" lang="en-US" sz="2200" b="0" i="0" u="none" strike="noStrike" cap="none" normalizeH="0" baseline="0" dirty="0">
                        <a:ln>
                          <a:noFill/>
                        </a:ln>
                        <a:solidFill>
                          <a:srgbClr val="0000FF"/>
                        </a:solidFill>
                        <a:effectLst/>
                        <a:latin typeface="Verdana"/>
                        <a:ea typeface="ＭＳ Ｐゴシック" charset="0"/>
                        <a:cs typeface="Verdana"/>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a:ln>
                            <a:noFill/>
                          </a:ln>
                          <a:solidFill>
                            <a:srgbClr val="008000"/>
                          </a:solidFill>
                          <a:effectLst/>
                          <a:latin typeface="Verdana"/>
                          <a:ea typeface="ＭＳ Ｐゴシック" charset="0"/>
                          <a:cs typeface="Verdana"/>
                        </a:rPr>
                        <a:t>z ~ 0.2</a:t>
                      </a:r>
                      <a:endParaRPr kumimoji="0" lang="en-US" sz="2200" b="0" i="0" u="none" strike="noStrike" cap="none" normalizeH="0" baseline="0" dirty="0">
                        <a:ln>
                          <a:noFill/>
                        </a:ln>
                        <a:solidFill>
                          <a:srgbClr val="008000"/>
                        </a:solidFill>
                        <a:effectLst/>
                        <a:latin typeface="Verdana"/>
                        <a:ea typeface="ＭＳ Ｐゴシック" charset="0"/>
                        <a:cs typeface="Verdana"/>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53950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29" name="Rectangle 4"/>
          <p:cNvSpPr>
            <a:spLocks noGrp="1" noChangeArrowheads="1"/>
          </p:cNvSpPr>
          <p:nvPr>
            <p:ph type="title"/>
          </p:nvPr>
        </p:nvSpPr>
        <p:spPr>
          <a:xfrm>
            <a:off x="3048000" y="152400"/>
            <a:ext cx="6019800" cy="914400"/>
          </a:xfrm>
          <a:noFill/>
        </p:spPr>
        <p:txBody>
          <a:bodyPr/>
          <a:lstStyle/>
          <a:p>
            <a:pPr eaLnBrk="1" hangingPunct="1"/>
            <a:r>
              <a:rPr lang="en-US">
                <a:latin typeface="Verdana" charset="0"/>
                <a:cs typeface="Verdana" charset="0"/>
              </a:rPr>
              <a:t>Environment</a:t>
            </a:r>
          </a:p>
        </p:txBody>
      </p:sp>
      <p:pic>
        <p:nvPicPr>
          <p:cNvPr id="73731" name="Picture 5" descr="pea_n1Mpc_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29418" y="1163655"/>
            <a:ext cx="5237163"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2" name="Text Box 6"/>
          <p:cNvSpPr txBox="1">
            <a:spLocks noChangeArrowheads="1"/>
          </p:cNvSpPr>
          <p:nvPr/>
        </p:nvSpPr>
        <p:spPr bwMode="auto">
          <a:xfrm>
            <a:off x="914400" y="6019800"/>
            <a:ext cx="4616450" cy="4619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 of neighbors within 1 Mpc</a:t>
            </a:r>
          </a:p>
        </p:txBody>
      </p:sp>
      <p:sp>
        <p:nvSpPr>
          <p:cNvPr id="73733" name="Text Box 7"/>
          <p:cNvSpPr txBox="1">
            <a:spLocks noChangeArrowheads="1"/>
          </p:cNvSpPr>
          <p:nvPr/>
        </p:nvSpPr>
        <p:spPr bwMode="auto">
          <a:xfrm>
            <a:off x="381000" y="685800"/>
            <a:ext cx="3914775" cy="4619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latin typeface="Verdana" charset="0"/>
                <a:cs typeface="Verdana" charset="0"/>
              </a:rPr>
              <a:t>Cumulative Distribution</a:t>
            </a:r>
          </a:p>
        </p:txBody>
      </p:sp>
      <p:sp>
        <p:nvSpPr>
          <p:cNvPr id="73734" name="Text Box 8"/>
          <p:cNvSpPr txBox="1">
            <a:spLocks noChangeArrowheads="1"/>
          </p:cNvSpPr>
          <p:nvPr/>
        </p:nvSpPr>
        <p:spPr bwMode="auto">
          <a:xfrm>
            <a:off x="1066800" y="1447800"/>
            <a:ext cx="890588" cy="4619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Peas</a:t>
            </a:r>
          </a:p>
        </p:txBody>
      </p:sp>
      <p:sp>
        <p:nvSpPr>
          <p:cNvPr id="73735" name="Text Box 9"/>
          <p:cNvSpPr txBox="1">
            <a:spLocks noChangeArrowheads="1"/>
          </p:cNvSpPr>
          <p:nvPr/>
        </p:nvSpPr>
        <p:spPr bwMode="auto">
          <a:xfrm>
            <a:off x="2438400" y="1981200"/>
            <a:ext cx="2211388" cy="8302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comparison</a:t>
            </a:r>
          </a:p>
          <a:p>
            <a:r>
              <a:rPr lang="en-US" b="0" i="0">
                <a:latin typeface="Verdana" charset="0"/>
                <a:cs typeface="Verdana" charset="0"/>
              </a:rPr>
              <a:t>	sample</a:t>
            </a:r>
          </a:p>
        </p:txBody>
      </p:sp>
      <p:sp>
        <p:nvSpPr>
          <p:cNvPr id="73736"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a:latin typeface="Verdana" charset="0"/>
                <a:cs typeface="Verdana" charset="0"/>
              </a:rPr>
              <a:t>Cardamone et al. 2009</a:t>
            </a:r>
          </a:p>
        </p:txBody>
      </p:sp>
      <p:sp>
        <p:nvSpPr>
          <p:cNvPr id="2" name="Rectangle 1"/>
          <p:cNvSpPr/>
          <p:nvPr/>
        </p:nvSpPr>
        <p:spPr>
          <a:xfrm>
            <a:off x="5867400" y="1295400"/>
            <a:ext cx="2438400" cy="3693318"/>
          </a:xfrm>
          <a:prstGeom prst="rect">
            <a:avLst/>
          </a:prstGeom>
        </p:spPr>
        <p:txBody>
          <a:bodyPr wrap="square">
            <a:spAutoFit/>
          </a:bodyPr>
          <a:lstStyle/>
          <a:p>
            <a:r>
              <a:rPr lang="en-US" sz="2600" i="1" dirty="0">
                <a:latin typeface="Helvetica" charset="0"/>
              </a:rPr>
              <a:t>95% of peas live in environments less dense than those inhabited by at least 33.5% of normal galaxies</a:t>
            </a:r>
            <a:endParaRPr lang="en-US" sz="2600" i="1" dirty="0"/>
          </a:p>
        </p:txBody>
      </p:sp>
      <p:sp>
        <p:nvSpPr>
          <p:cNvPr id="10" name="Rectangle 3"/>
          <p:cNvSpPr>
            <a:spLocks noGrp="1" noChangeArrowheads="1"/>
          </p:cNvSpPr>
          <p:nvPr>
            <p:ph idx="1"/>
          </p:nvPr>
        </p:nvSpPr>
        <p:spPr>
          <a:xfrm>
            <a:off x="1964027" y="2303360"/>
            <a:ext cx="3429000" cy="3733800"/>
          </a:xfrm>
        </p:spPr>
        <p:txBody>
          <a:bodyPr/>
          <a:lstStyle/>
          <a:p>
            <a:pPr eaLnBrk="1" hangingPunct="1"/>
            <a:endParaRPr lang="en-US" dirty="0">
              <a:latin typeface="Skia" charset="0"/>
            </a:endParaRPr>
          </a:p>
          <a:p>
            <a:pPr eaLnBrk="1" hangingPunct="1">
              <a:buFontTx/>
              <a:buNone/>
            </a:pPr>
            <a:r>
              <a:rPr lang="en-US" sz="3000" dirty="0">
                <a:latin typeface="Verdana" charset="0"/>
                <a:cs typeface="Verdana" charset="0"/>
              </a:rPr>
              <a:t>	Do peas live in under-dense environments?</a:t>
            </a:r>
          </a:p>
        </p:txBody>
      </p:sp>
    </p:spTree>
    <p:extLst>
      <p:ext uri="{BB962C8B-B14F-4D97-AF65-F5344CB8AC3E}">
        <p14:creationId xmlns:p14="http://schemas.microsoft.com/office/powerpoint/2010/main" val="1531130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4"/>
          <p:cNvSpPr>
            <a:spLocks noGrp="1" noChangeArrowheads="1"/>
          </p:cNvSpPr>
          <p:nvPr>
            <p:ph type="title"/>
          </p:nvPr>
        </p:nvSpPr>
        <p:spPr>
          <a:xfrm>
            <a:off x="3048000" y="152400"/>
            <a:ext cx="6019800" cy="914400"/>
          </a:xfrm>
          <a:noFill/>
        </p:spPr>
        <p:txBody>
          <a:bodyPr/>
          <a:lstStyle/>
          <a:p>
            <a:pPr eaLnBrk="1" hangingPunct="1"/>
            <a:r>
              <a:rPr lang="en-US">
                <a:latin typeface="Verdana" charset="0"/>
                <a:cs typeface="Verdana" charset="0"/>
              </a:rPr>
              <a:t>Environment</a:t>
            </a:r>
          </a:p>
        </p:txBody>
      </p:sp>
      <p:sp>
        <p:nvSpPr>
          <p:cNvPr id="73730" name="Rectangle 3"/>
          <p:cNvSpPr>
            <a:spLocks noGrp="1" noChangeArrowheads="1"/>
          </p:cNvSpPr>
          <p:nvPr>
            <p:ph idx="1"/>
          </p:nvPr>
        </p:nvSpPr>
        <p:spPr>
          <a:xfrm>
            <a:off x="5530850" y="1184057"/>
            <a:ext cx="3429000" cy="3733800"/>
          </a:xfrm>
        </p:spPr>
        <p:txBody>
          <a:bodyPr/>
          <a:lstStyle/>
          <a:p>
            <a:pPr eaLnBrk="1" hangingPunct="1"/>
            <a:endParaRPr lang="en-US" dirty="0">
              <a:latin typeface="Skia" charset="0"/>
            </a:endParaRPr>
          </a:p>
          <a:p>
            <a:pPr eaLnBrk="1" hangingPunct="1">
              <a:buFontTx/>
              <a:buNone/>
            </a:pPr>
            <a:r>
              <a:rPr lang="en-US" sz="3000" dirty="0">
                <a:latin typeface="Verdana" charset="0"/>
                <a:cs typeface="Verdana" charset="0"/>
              </a:rPr>
              <a:t>	Do peas live in under-dense environments?</a:t>
            </a:r>
          </a:p>
        </p:txBody>
      </p:sp>
      <p:sp>
        <p:nvSpPr>
          <p:cNvPr id="73732" name="Text Box 6"/>
          <p:cNvSpPr txBox="1">
            <a:spLocks noChangeArrowheads="1"/>
          </p:cNvSpPr>
          <p:nvPr/>
        </p:nvSpPr>
        <p:spPr bwMode="auto">
          <a:xfrm>
            <a:off x="914400" y="6019800"/>
            <a:ext cx="4616450" cy="4619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 of neighbors within 1 Mpc</a:t>
            </a:r>
          </a:p>
        </p:txBody>
      </p:sp>
      <p:sp>
        <p:nvSpPr>
          <p:cNvPr id="73733" name="Text Box 7"/>
          <p:cNvSpPr txBox="1">
            <a:spLocks noChangeArrowheads="1"/>
          </p:cNvSpPr>
          <p:nvPr/>
        </p:nvSpPr>
        <p:spPr bwMode="auto">
          <a:xfrm>
            <a:off x="381000" y="685800"/>
            <a:ext cx="3914775" cy="4619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latin typeface="Verdana" charset="0"/>
                <a:cs typeface="Verdana" charset="0"/>
              </a:rPr>
              <a:t>Cumulative Distribution</a:t>
            </a:r>
          </a:p>
        </p:txBody>
      </p:sp>
      <p:sp>
        <p:nvSpPr>
          <p:cNvPr id="73736"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a:latin typeface="Verdana" charset="0"/>
                <a:cs typeface="Verdana" charset="0"/>
              </a:rPr>
              <a:t>Cardamone et al. 2009</a:t>
            </a:r>
          </a:p>
        </p:txBody>
      </p:sp>
      <p:sp>
        <p:nvSpPr>
          <p:cNvPr id="10" name="TextBox 9"/>
          <p:cNvSpPr txBox="1"/>
          <p:nvPr/>
        </p:nvSpPr>
        <p:spPr>
          <a:xfrm>
            <a:off x="5867400" y="3581400"/>
            <a:ext cx="2939499" cy="1569660"/>
          </a:xfrm>
          <a:prstGeom prst="rect">
            <a:avLst/>
          </a:prstGeom>
          <a:noFill/>
        </p:spPr>
        <p:txBody>
          <a:bodyPr wrap="square" rtlCol="0">
            <a:spAutoFit/>
          </a:bodyPr>
          <a:lstStyle/>
          <a:p>
            <a:pPr algn="ctr"/>
            <a:r>
              <a:rPr lang="en-US" sz="2400" b="1" i="1" dirty="0">
                <a:solidFill>
                  <a:srgbClr val="008000"/>
                </a:solidFill>
              </a:rPr>
              <a:t>C</a:t>
            </a:r>
            <a:r>
              <a:rPr lang="en-US" sz="2400" b="1" i="1" dirty="0" smtClean="0">
                <a:solidFill>
                  <a:srgbClr val="008000"/>
                </a:solidFill>
              </a:rPr>
              <a:t>orrelation functions provide better measure of the 3D environment</a:t>
            </a:r>
            <a:endParaRPr lang="en-US" sz="2400" b="1" i="1" dirty="0">
              <a:solidFill>
                <a:srgbClr val="008000"/>
              </a:solidFill>
            </a:endParaRPr>
          </a:p>
        </p:txBody>
      </p:sp>
    </p:spTree>
    <p:extLst>
      <p:ext uri="{BB962C8B-B14F-4D97-AF65-F5344CB8AC3E}">
        <p14:creationId xmlns:p14="http://schemas.microsoft.com/office/powerpoint/2010/main" val="2163240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Halo Occupation Distribution</a:t>
            </a:r>
            <a:endParaRPr lang="en-US" dirty="0"/>
          </a:p>
        </p:txBody>
      </p:sp>
      <p:pic>
        <p:nvPicPr>
          <p:cNvPr id="4" name="Picture 3"/>
          <p:cNvPicPr>
            <a:picLocks noChangeAspect="1"/>
          </p:cNvPicPr>
          <p:nvPr/>
        </p:nvPicPr>
        <p:blipFill>
          <a:blip r:embed="rId3"/>
          <a:stretch>
            <a:fillRect/>
          </a:stretch>
        </p:blipFill>
        <p:spPr>
          <a:xfrm>
            <a:off x="647908" y="5378450"/>
            <a:ext cx="4559300" cy="825500"/>
          </a:xfrm>
          <a:prstGeom prst="rect">
            <a:avLst/>
          </a:prstGeom>
        </p:spPr>
      </p:pic>
      <p:sp>
        <p:nvSpPr>
          <p:cNvPr id="5" name="TextBox 4"/>
          <p:cNvSpPr txBox="1"/>
          <p:nvPr/>
        </p:nvSpPr>
        <p:spPr>
          <a:xfrm>
            <a:off x="5181600" y="5791200"/>
            <a:ext cx="3853900" cy="923330"/>
          </a:xfrm>
          <a:prstGeom prst="rect">
            <a:avLst/>
          </a:prstGeom>
          <a:noFill/>
        </p:spPr>
        <p:txBody>
          <a:bodyPr wrap="square" rtlCol="0">
            <a:spAutoFit/>
          </a:bodyPr>
          <a:lstStyle/>
          <a:p>
            <a:r>
              <a:rPr lang="en-US" dirty="0" smtClean="0"/>
              <a:t>D1,R1 – Peas data &amp; random sample</a:t>
            </a:r>
          </a:p>
          <a:p>
            <a:r>
              <a:rPr lang="en-US" dirty="0" smtClean="0"/>
              <a:t>D2,R2 – Comparison galaxy &amp; random sample</a:t>
            </a:r>
            <a:endParaRPr lang="en-US" dirty="0"/>
          </a:p>
        </p:txBody>
      </p:sp>
      <p:sp>
        <p:nvSpPr>
          <p:cNvPr id="7" name="TextBox 6"/>
          <p:cNvSpPr txBox="1"/>
          <p:nvPr/>
        </p:nvSpPr>
        <p:spPr>
          <a:xfrm>
            <a:off x="256902" y="4419691"/>
            <a:ext cx="8956298" cy="369332"/>
          </a:xfrm>
          <a:prstGeom prst="rect">
            <a:avLst/>
          </a:prstGeom>
          <a:noFill/>
        </p:spPr>
        <p:txBody>
          <a:bodyPr wrap="none" rtlCol="0">
            <a:spAutoFit/>
          </a:bodyPr>
          <a:lstStyle/>
          <a:p>
            <a:r>
              <a:rPr lang="en-US" dirty="0" smtClean="0"/>
              <a:t>Cross-correlation Function: excess probability of finding a pair of galaxies at a distance r 1 r2,\</a:t>
            </a:r>
          </a:p>
        </p:txBody>
      </p:sp>
      <p:sp>
        <p:nvSpPr>
          <p:cNvPr id="8" name="TextBox 7"/>
          <p:cNvSpPr txBox="1"/>
          <p:nvPr/>
        </p:nvSpPr>
        <p:spPr>
          <a:xfrm>
            <a:off x="281287" y="4800600"/>
            <a:ext cx="3006389" cy="369332"/>
          </a:xfrm>
          <a:prstGeom prst="rect">
            <a:avLst/>
          </a:prstGeom>
          <a:noFill/>
        </p:spPr>
        <p:txBody>
          <a:bodyPr wrap="none" rtlCol="0">
            <a:spAutoFit/>
          </a:bodyPr>
          <a:lstStyle/>
          <a:p>
            <a:r>
              <a:rPr lang="en-US" dirty="0" err="1" smtClean="0"/>
              <a:t>Landy-Szalay</a:t>
            </a:r>
            <a:r>
              <a:rPr lang="en-US" dirty="0" smtClean="0"/>
              <a:t> (1993) estimator</a:t>
            </a:r>
            <a:endParaRPr lang="en-US" dirty="0"/>
          </a:p>
        </p:txBody>
      </p:sp>
      <p:sp>
        <p:nvSpPr>
          <p:cNvPr id="10" name="Rectangle 9"/>
          <p:cNvSpPr/>
          <p:nvPr/>
        </p:nvSpPr>
        <p:spPr>
          <a:xfrm>
            <a:off x="592748" y="1351508"/>
            <a:ext cx="8197300" cy="646331"/>
          </a:xfrm>
          <a:prstGeom prst="rect">
            <a:avLst/>
          </a:prstGeom>
        </p:spPr>
        <p:txBody>
          <a:bodyPr wrap="square">
            <a:spAutoFit/>
          </a:bodyPr>
          <a:lstStyle/>
          <a:p>
            <a:r>
              <a:rPr lang="en-US" dirty="0"/>
              <a:t>HOD: an empirical model that associates galaxies in the data with dark matter halos</a:t>
            </a:r>
          </a:p>
          <a:p>
            <a:r>
              <a:rPr lang="en-US" i="1" dirty="0"/>
              <a:t>						probability that a halo of mass M harbors N galaxies</a:t>
            </a:r>
          </a:p>
        </p:txBody>
      </p:sp>
      <p:sp>
        <p:nvSpPr>
          <p:cNvPr id="3" name="Rectangle 2"/>
          <p:cNvSpPr/>
          <p:nvPr/>
        </p:nvSpPr>
        <p:spPr>
          <a:xfrm>
            <a:off x="4038600" y="4819769"/>
            <a:ext cx="2903359" cy="369332"/>
          </a:xfrm>
          <a:prstGeom prst="rect">
            <a:avLst/>
          </a:prstGeom>
        </p:spPr>
        <p:txBody>
          <a:bodyPr wrap="none">
            <a:spAutoFit/>
          </a:bodyPr>
          <a:lstStyle/>
          <a:p>
            <a:r>
              <a:rPr lang="en-US" dirty="0" err="1"/>
              <a:t>Manodeep</a:t>
            </a:r>
            <a:r>
              <a:rPr lang="en-US" dirty="0"/>
              <a:t> </a:t>
            </a:r>
            <a:r>
              <a:rPr lang="en-US" dirty="0" err="1" smtClean="0"/>
              <a:t>Sinha’s</a:t>
            </a:r>
            <a:r>
              <a:rPr lang="en-US" dirty="0" smtClean="0"/>
              <a:t> </a:t>
            </a:r>
            <a:r>
              <a:rPr lang="en-US" dirty="0" err="1" smtClean="0"/>
              <a:t>CorrFunct</a:t>
            </a:r>
            <a:endParaRPr lang="en-US" dirty="0"/>
          </a:p>
        </p:txBody>
      </p:sp>
      <p:sp>
        <p:nvSpPr>
          <p:cNvPr id="6" name="Rectangle 5"/>
          <p:cNvSpPr/>
          <p:nvPr/>
        </p:nvSpPr>
        <p:spPr>
          <a:xfrm>
            <a:off x="6291430" y="5147617"/>
            <a:ext cx="2710999" cy="461665"/>
          </a:xfrm>
          <a:prstGeom prst="rect">
            <a:avLst/>
          </a:prstGeom>
        </p:spPr>
        <p:txBody>
          <a:bodyPr wrap="none">
            <a:spAutoFit/>
          </a:bodyPr>
          <a:lstStyle/>
          <a:p>
            <a:r>
              <a:rPr lang="en-US" sz="1200" dirty="0">
                <a:hlinkClick r:id="rId4"/>
              </a:rPr>
              <a:t>https://github.com/manodeep/</a:t>
            </a:r>
            <a:r>
              <a:rPr lang="en-US" sz="1200" dirty="0" smtClean="0">
                <a:hlinkClick r:id="rId4"/>
              </a:rPr>
              <a:t>Corrfunc</a:t>
            </a:r>
            <a:endParaRPr lang="en-US" sz="1200" dirty="0" smtClean="0"/>
          </a:p>
          <a:p>
            <a:endParaRPr lang="en-US" sz="1200" dirty="0"/>
          </a:p>
        </p:txBody>
      </p:sp>
    </p:spTree>
    <p:extLst>
      <p:ext uri="{BB962C8B-B14F-4D97-AF65-F5344CB8AC3E}">
        <p14:creationId xmlns:p14="http://schemas.microsoft.com/office/powerpoint/2010/main" val="842361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4403" y="805906"/>
            <a:ext cx="6465593" cy="6052094"/>
          </a:xfrm>
          <a:prstGeom prst="rect">
            <a:avLst/>
          </a:prstGeom>
        </p:spPr>
      </p:pic>
      <p:sp>
        <p:nvSpPr>
          <p:cNvPr id="2" name="Title 1"/>
          <p:cNvSpPr>
            <a:spLocks noGrp="1"/>
          </p:cNvSpPr>
          <p:nvPr>
            <p:ph type="title"/>
          </p:nvPr>
        </p:nvSpPr>
        <p:spPr>
          <a:xfrm>
            <a:off x="242652" y="28670"/>
            <a:ext cx="8229600" cy="1143000"/>
          </a:xfrm>
        </p:spPr>
        <p:txBody>
          <a:bodyPr/>
          <a:lstStyle/>
          <a:p>
            <a:r>
              <a:rPr lang="en-US" dirty="0" smtClean="0"/>
              <a:t>Halo Occupation Distribution</a:t>
            </a:r>
            <a:endParaRPr lang="en-US" dirty="0"/>
          </a:p>
        </p:txBody>
      </p:sp>
      <p:pic>
        <p:nvPicPr>
          <p:cNvPr id="3" name="Picture 2"/>
          <p:cNvPicPr>
            <a:picLocks noChangeAspect="1"/>
          </p:cNvPicPr>
          <p:nvPr/>
        </p:nvPicPr>
        <p:blipFill>
          <a:blip r:embed="rId4"/>
          <a:stretch>
            <a:fillRect/>
          </a:stretch>
        </p:blipFill>
        <p:spPr>
          <a:xfrm>
            <a:off x="6046835" y="1884151"/>
            <a:ext cx="3060700" cy="736600"/>
          </a:xfrm>
          <a:prstGeom prst="rect">
            <a:avLst/>
          </a:prstGeom>
        </p:spPr>
      </p:pic>
      <p:pic>
        <p:nvPicPr>
          <p:cNvPr id="9" name="Picture 8"/>
          <p:cNvPicPr>
            <a:picLocks noChangeAspect="1"/>
          </p:cNvPicPr>
          <p:nvPr/>
        </p:nvPicPr>
        <p:blipFill>
          <a:blip r:embed="rId5"/>
          <a:stretch>
            <a:fillRect/>
          </a:stretch>
        </p:blipFill>
        <p:spPr>
          <a:xfrm>
            <a:off x="6046835" y="2620751"/>
            <a:ext cx="2832100" cy="520700"/>
          </a:xfrm>
          <a:prstGeom prst="rect">
            <a:avLst/>
          </a:prstGeom>
        </p:spPr>
      </p:pic>
      <p:sp>
        <p:nvSpPr>
          <p:cNvPr id="10" name="TextBox 9"/>
          <p:cNvSpPr txBox="1"/>
          <p:nvPr/>
        </p:nvSpPr>
        <p:spPr>
          <a:xfrm>
            <a:off x="478416" y="1149587"/>
            <a:ext cx="6399784" cy="646331"/>
          </a:xfrm>
          <a:prstGeom prst="rect">
            <a:avLst/>
          </a:prstGeom>
          <a:noFill/>
        </p:spPr>
        <p:txBody>
          <a:bodyPr wrap="none" rtlCol="0">
            <a:spAutoFit/>
          </a:bodyPr>
          <a:lstStyle/>
          <a:p>
            <a:r>
              <a:rPr lang="en-US" dirty="0" smtClean="0"/>
              <a:t>Projected Correlation Function:</a:t>
            </a:r>
          </a:p>
          <a:p>
            <a:r>
              <a:rPr lang="en-US" dirty="0"/>
              <a:t>	</a:t>
            </a:r>
            <a:r>
              <a:rPr lang="en-US" dirty="0" smtClean="0"/>
              <a:t>integrate correlation function </a:t>
            </a:r>
            <a:r>
              <a:rPr lang="en-US" dirty="0" smtClean="0">
                <a:latin typeface="Symbol" charset="2"/>
                <a:cs typeface="Symbol" charset="2"/>
              </a:rPr>
              <a:t>x</a:t>
            </a:r>
            <a:r>
              <a:rPr lang="en-US" dirty="0" smtClean="0"/>
              <a:t> over line of site component </a:t>
            </a:r>
            <a:r>
              <a:rPr lang="en-US" dirty="0" smtClean="0">
                <a:latin typeface="Symbol" charset="2"/>
                <a:cs typeface="Symbol" charset="2"/>
              </a:rPr>
              <a:t>p</a:t>
            </a:r>
            <a:r>
              <a:rPr lang="en-US" dirty="0" smtClean="0"/>
              <a:t> </a:t>
            </a:r>
            <a:endParaRPr lang="en-US" dirty="0"/>
          </a:p>
        </p:txBody>
      </p:sp>
      <p:sp>
        <p:nvSpPr>
          <p:cNvPr id="12" name="TextBox 11"/>
          <p:cNvSpPr txBox="1"/>
          <p:nvPr/>
        </p:nvSpPr>
        <p:spPr>
          <a:xfrm>
            <a:off x="2943668" y="6127234"/>
            <a:ext cx="6280873" cy="369332"/>
          </a:xfrm>
          <a:prstGeom prst="rect">
            <a:avLst/>
          </a:prstGeom>
          <a:noFill/>
        </p:spPr>
        <p:txBody>
          <a:bodyPr wrap="none" rtlCol="0">
            <a:spAutoFit/>
          </a:bodyPr>
          <a:lstStyle/>
          <a:p>
            <a:r>
              <a:rPr lang="en-US" dirty="0" smtClean="0"/>
              <a:t>One halo term: </a:t>
            </a:r>
            <a:r>
              <a:rPr lang="en-US" dirty="0"/>
              <a:t> </a:t>
            </a:r>
            <a:r>
              <a:rPr lang="en-US" dirty="0" smtClean="0"/>
              <a:t>at small scales all pairs come from the same halo</a:t>
            </a:r>
            <a:endParaRPr lang="en-US" dirty="0"/>
          </a:p>
        </p:txBody>
      </p:sp>
      <p:sp>
        <p:nvSpPr>
          <p:cNvPr id="13" name="TextBox 12"/>
          <p:cNvSpPr txBox="1"/>
          <p:nvPr/>
        </p:nvSpPr>
        <p:spPr>
          <a:xfrm>
            <a:off x="2943668" y="6464090"/>
            <a:ext cx="6167261" cy="369332"/>
          </a:xfrm>
          <a:prstGeom prst="rect">
            <a:avLst/>
          </a:prstGeom>
          <a:noFill/>
        </p:spPr>
        <p:txBody>
          <a:bodyPr wrap="none" rtlCol="0">
            <a:spAutoFit/>
          </a:bodyPr>
          <a:lstStyle/>
          <a:p>
            <a:r>
              <a:rPr lang="en-US" dirty="0" smtClean="0"/>
              <a:t>Two halo term: at large scale all pairs come from different halos</a:t>
            </a:r>
            <a:endParaRPr lang="en-US" dirty="0"/>
          </a:p>
        </p:txBody>
      </p:sp>
      <p:sp>
        <p:nvSpPr>
          <p:cNvPr id="5" name="TextBox 4"/>
          <p:cNvSpPr txBox="1"/>
          <p:nvPr/>
        </p:nvSpPr>
        <p:spPr>
          <a:xfrm>
            <a:off x="1524000" y="4191000"/>
            <a:ext cx="1838965" cy="369332"/>
          </a:xfrm>
          <a:prstGeom prst="rect">
            <a:avLst/>
          </a:prstGeom>
          <a:noFill/>
        </p:spPr>
        <p:txBody>
          <a:bodyPr wrap="none" rtlCol="0">
            <a:spAutoFit/>
          </a:bodyPr>
          <a:lstStyle/>
          <a:p>
            <a:r>
              <a:rPr lang="en-US" dirty="0" err="1" smtClean="0"/>
              <a:t>Zehavi</a:t>
            </a:r>
            <a:r>
              <a:rPr lang="en-US" dirty="0" smtClean="0"/>
              <a:t> et al. 2004</a:t>
            </a:r>
            <a:endParaRPr lang="en-US" dirty="0"/>
          </a:p>
        </p:txBody>
      </p:sp>
      <p:sp>
        <p:nvSpPr>
          <p:cNvPr id="7" name="TextBox 6"/>
          <p:cNvSpPr txBox="1"/>
          <p:nvPr/>
        </p:nvSpPr>
        <p:spPr>
          <a:xfrm>
            <a:off x="4267200" y="3440184"/>
            <a:ext cx="627771" cy="369332"/>
          </a:xfrm>
          <a:prstGeom prst="rect">
            <a:avLst/>
          </a:prstGeom>
          <a:noFill/>
        </p:spPr>
        <p:txBody>
          <a:bodyPr wrap="none" rtlCol="0">
            <a:spAutoFit/>
          </a:bodyPr>
          <a:lstStyle/>
          <a:p>
            <a:r>
              <a:rPr lang="en-US" dirty="0" smtClean="0"/>
              <a:t>w</a:t>
            </a:r>
            <a:r>
              <a:rPr lang="en-US" baseline="-25000" dirty="0" smtClean="0"/>
              <a:t>p,2h</a:t>
            </a:r>
            <a:endParaRPr lang="en-US" dirty="0"/>
          </a:p>
        </p:txBody>
      </p:sp>
      <p:sp>
        <p:nvSpPr>
          <p:cNvPr id="14" name="TextBox 13"/>
          <p:cNvSpPr txBox="1"/>
          <p:nvPr/>
        </p:nvSpPr>
        <p:spPr>
          <a:xfrm>
            <a:off x="1447800" y="2251419"/>
            <a:ext cx="627771" cy="369332"/>
          </a:xfrm>
          <a:prstGeom prst="rect">
            <a:avLst/>
          </a:prstGeom>
          <a:noFill/>
        </p:spPr>
        <p:txBody>
          <a:bodyPr wrap="none" rtlCol="0">
            <a:spAutoFit/>
          </a:bodyPr>
          <a:lstStyle/>
          <a:p>
            <a:r>
              <a:rPr lang="en-US" dirty="0"/>
              <a:t>w</a:t>
            </a:r>
            <a:r>
              <a:rPr lang="en-US" baseline="-25000" dirty="0" smtClean="0"/>
              <a:t>p,1h</a:t>
            </a:r>
            <a:endParaRPr lang="en-US" dirty="0"/>
          </a:p>
        </p:txBody>
      </p:sp>
      <p:sp>
        <p:nvSpPr>
          <p:cNvPr id="6" name="Rectangle 5"/>
          <p:cNvSpPr/>
          <p:nvPr/>
        </p:nvSpPr>
        <p:spPr>
          <a:xfrm>
            <a:off x="1295400" y="5105400"/>
            <a:ext cx="5791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597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883" y="75671"/>
            <a:ext cx="8229600" cy="1143000"/>
          </a:xfrm>
        </p:spPr>
        <p:txBody>
          <a:bodyPr>
            <a:normAutofit fontScale="90000"/>
          </a:bodyPr>
          <a:lstStyle/>
          <a:p>
            <a:r>
              <a:rPr lang="en-US" dirty="0" smtClean="0"/>
              <a:t>Peas – too few! (80 Objects from DR7)</a:t>
            </a:r>
            <a:endParaRPr lang="en-US" dirty="0"/>
          </a:p>
        </p:txBody>
      </p:sp>
      <p:sp>
        <p:nvSpPr>
          <p:cNvPr id="3" name="Content Placeholder 2"/>
          <p:cNvSpPr>
            <a:spLocks noGrp="1"/>
          </p:cNvSpPr>
          <p:nvPr>
            <p:ph idx="1"/>
          </p:nvPr>
        </p:nvSpPr>
        <p:spPr>
          <a:xfrm>
            <a:off x="347133" y="990600"/>
            <a:ext cx="8229600" cy="5867399"/>
          </a:xfrm>
        </p:spPr>
        <p:txBody>
          <a:bodyPr/>
          <a:lstStyle/>
          <a:p>
            <a:r>
              <a:rPr lang="en-US" dirty="0" smtClean="0"/>
              <a:t>Original selection based on Forum IDs</a:t>
            </a:r>
          </a:p>
          <a:p>
            <a:pPr lvl="2"/>
            <a:r>
              <a:rPr lang="en-US" dirty="0" smtClean="0"/>
              <a:t>Color avoiding QSOs &amp; Galaxies</a:t>
            </a:r>
          </a:p>
          <a:p>
            <a:pPr lvl="2"/>
            <a:r>
              <a:rPr lang="en-US" dirty="0" smtClean="0"/>
              <a:t>band </a:t>
            </a:r>
            <a:r>
              <a:rPr lang="en-US" dirty="0"/>
              <a:t>0.112 &lt; z &lt; </a:t>
            </a:r>
            <a:r>
              <a:rPr lang="en-US" dirty="0" smtClean="0"/>
              <a:t>0.36 (OIII in R-band)</a:t>
            </a:r>
          </a:p>
          <a:p>
            <a:pPr lvl="2"/>
            <a:r>
              <a:rPr lang="en-US" dirty="0" err="1" smtClean="0"/>
              <a:t>SpecLine</a:t>
            </a:r>
            <a:r>
              <a:rPr lang="en-US" dirty="0" smtClean="0"/>
              <a:t> OIII </a:t>
            </a:r>
            <a:r>
              <a:rPr lang="en-US" dirty="0" err="1" smtClean="0"/>
              <a:t>ew</a:t>
            </a:r>
            <a:r>
              <a:rPr lang="en-US" dirty="0" smtClean="0"/>
              <a:t> &gt;  (a detection in OIII_</a:t>
            </a:r>
          </a:p>
          <a:p>
            <a:pPr lvl="2"/>
            <a:r>
              <a:rPr lang="en-US" dirty="0" err="1"/>
              <a:t>p</a:t>
            </a:r>
            <a:r>
              <a:rPr lang="en-US" dirty="0" err="1" smtClean="0"/>
              <a:t>sfmag_r</a:t>
            </a:r>
            <a:r>
              <a:rPr lang="en-US" dirty="0" smtClean="0"/>
              <a:t> &gt; 10 (an r-band magnitude)</a:t>
            </a:r>
          </a:p>
          <a:p>
            <a:pPr lvl="2"/>
            <a:r>
              <a:rPr lang="en-US" dirty="0" err="1" smtClean="0"/>
              <a:t>Petrorad_r</a:t>
            </a:r>
            <a:r>
              <a:rPr lang="en-US" dirty="0" smtClean="0"/>
              <a:t>&lt; 5 (not part of an extended source)</a:t>
            </a:r>
          </a:p>
          <a:p>
            <a:pPr lvl="2"/>
            <a:r>
              <a:rPr lang="en-US" dirty="0" smtClean="0"/>
              <a:t>GANDALF fits &amp; BPT SF (remove NLSy1s in redder large galaxies)</a:t>
            </a:r>
          </a:p>
          <a:p>
            <a:pPr lvl="1"/>
            <a:r>
              <a:rPr lang="en-US" dirty="0" smtClean="0"/>
              <a:t>40k photometric objects in SDSS meet color/size</a:t>
            </a:r>
          </a:p>
          <a:p>
            <a:pPr lvl="2"/>
            <a:r>
              <a:rPr lang="en-US" dirty="0" smtClean="0"/>
              <a:t>Estimating ~5 per square degree (upper limit)</a:t>
            </a:r>
            <a:endParaRPr lang="en-US" dirty="0"/>
          </a:p>
        </p:txBody>
      </p:sp>
    </p:spTree>
    <p:extLst>
      <p:ext uri="{BB962C8B-B14F-4D97-AF65-F5344CB8AC3E}">
        <p14:creationId xmlns:p14="http://schemas.microsoft.com/office/powerpoint/2010/main" val="2515206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6200" y="228600"/>
            <a:ext cx="7619999" cy="6102032"/>
          </a:xfrm>
          <a:prstGeom prst="rect">
            <a:avLst/>
          </a:prstGeom>
        </p:spPr>
      </p:pic>
      <p:sp>
        <p:nvSpPr>
          <p:cNvPr id="2" name="Title 1"/>
          <p:cNvSpPr>
            <a:spLocks noGrp="1"/>
          </p:cNvSpPr>
          <p:nvPr>
            <p:ph type="title"/>
          </p:nvPr>
        </p:nvSpPr>
        <p:spPr>
          <a:xfrm>
            <a:off x="1295399" y="0"/>
            <a:ext cx="6400799" cy="762000"/>
          </a:xfrm>
          <a:solidFill>
            <a:schemeClr val="bg1"/>
          </a:solidFill>
        </p:spPr>
        <p:txBody>
          <a:bodyPr>
            <a:normAutofit/>
          </a:bodyPr>
          <a:lstStyle/>
          <a:p>
            <a:r>
              <a:rPr lang="en-US" dirty="0" smtClean="0"/>
              <a:t>DR12 479 Peas</a:t>
            </a:r>
            <a:endParaRPr lang="en-US" dirty="0"/>
          </a:p>
        </p:txBody>
      </p:sp>
      <p:sp>
        <p:nvSpPr>
          <p:cNvPr id="3" name="Rectangle 2"/>
          <p:cNvSpPr/>
          <p:nvPr/>
        </p:nvSpPr>
        <p:spPr>
          <a:xfrm>
            <a:off x="1498816" y="6469447"/>
            <a:ext cx="7645184" cy="369332"/>
          </a:xfrm>
          <a:prstGeom prst="rect">
            <a:avLst/>
          </a:prstGeom>
        </p:spPr>
        <p:txBody>
          <a:bodyPr wrap="square">
            <a:spAutoFit/>
          </a:bodyPr>
          <a:lstStyle/>
          <a:p>
            <a:pPr algn="r"/>
            <a:r>
              <a:rPr lang="en-US" b="1" i="1" dirty="0"/>
              <a:t>Of the 75 in the catalog, only 57 are returned as SF in Portsmouth </a:t>
            </a:r>
            <a:r>
              <a:rPr lang="en-US" b="1" i="1" dirty="0" smtClean="0"/>
              <a:t>Catalog</a:t>
            </a:r>
            <a:endParaRPr lang="en-US" dirty="0"/>
          </a:p>
        </p:txBody>
      </p:sp>
    </p:spTree>
    <p:extLst>
      <p:ext uri="{BB962C8B-B14F-4D97-AF65-F5344CB8AC3E}">
        <p14:creationId xmlns:p14="http://schemas.microsoft.com/office/powerpoint/2010/main" val="2752559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64"/>
            <a:ext cx="9182100" cy="77266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7649" name="Title 1"/>
          <p:cNvSpPr>
            <a:spLocks noGrp="1"/>
          </p:cNvSpPr>
          <p:nvPr>
            <p:ph type="title"/>
          </p:nvPr>
        </p:nvSpPr>
        <p:spPr>
          <a:xfrm>
            <a:off x="2389" y="0"/>
            <a:ext cx="6172200" cy="838200"/>
          </a:xfrm>
          <a:solidFill>
            <a:schemeClr val="bg1"/>
          </a:solidFill>
        </p:spPr>
        <p:txBody>
          <a:bodyPr>
            <a:normAutofit fontScale="90000"/>
          </a:bodyPr>
          <a:lstStyle/>
          <a:p>
            <a:pPr eaLnBrk="1" hangingPunct="1"/>
            <a:r>
              <a:rPr lang="en-US" b="1" dirty="0" smtClean="0">
                <a:solidFill>
                  <a:srgbClr val="008000"/>
                </a:solidFill>
                <a:latin typeface="Helvetica Neue"/>
                <a:cs typeface="Helvetica Neue"/>
              </a:rPr>
              <a:t>Galaxy Zoo: </a:t>
            </a:r>
            <a:r>
              <a:rPr lang="en-US" b="1" dirty="0" err="1" smtClean="0">
                <a:solidFill>
                  <a:srgbClr val="008000"/>
                </a:solidFill>
                <a:latin typeface="Helvetica Neue"/>
                <a:cs typeface="Helvetica Neue"/>
              </a:rPr>
              <a:t>Gree</a:t>
            </a:r>
            <a:r>
              <a:rPr lang="en-US" b="1" dirty="0" smtClean="0">
                <a:solidFill>
                  <a:srgbClr val="008000"/>
                </a:solidFill>
                <a:latin typeface="Helvetica Neue"/>
                <a:cs typeface="Helvetica Neue"/>
              </a:rPr>
              <a:t> peas </a:t>
            </a:r>
            <a:r>
              <a:rPr lang="en-US" b="1" dirty="0" err="1" smtClean="0">
                <a:solidFill>
                  <a:srgbClr val="008000"/>
                </a:solidFill>
                <a:latin typeface="Helvetica Neue"/>
                <a:cs typeface="Helvetica Neue"/>
              </a:rPr>
              <a:t>Cardamone</a:t>
            </a:r>
            <a:r>
              <a:rPr lang="en-US" b="1" dirty="0" smtClean="0">
                <a:solidFill>
                  <a:srgbClr val="008000"/>
                </a:solidFill>
                <a:latin typeface="Helvetica Neue"/>
                <a:cs typeface="Helvetica Neue"/>
              </a:rPr>
              <a:t> et al. 2009</a:t>
            </a:r>
            <a:endParaRPr lang="en-US" b="1" dirty="0">
              <a:solidFill>
                <a:srgbClr val="008000"/>
              </a:solidFill>
              <a:latin typeface="Helvetica Neue"/>
              <a:cs typeface="Helvetica Neue"/>
            </a:endParaRPr>
          </a:p>
        </p:txBody>
      </p:sp>
      <p:pic>
        <p:nvPicPr>
          <p:cNvPr id="2765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487202" y="551204"/>
            <a:ext cx="4179197" cy="3134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1"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6426200" y="3213100"/>
            <a:ext cx="3149600"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3829724655_f5447fe6bf.jpg"/>
          <p:cNvPicPr>
            <a:picLocks noChangeAspect="1"/>
          </p:cNvPicPr>
          <p:nvPr/>
        </p:nvPicPr>
        <p:blipFill rotWithShape="1">
          <a:blip r:embed="rId6">
            <a:extLst>
              <a:ext uri="{28A0092B-C50C-407E-A947-70E740481C1C}">
                <a14:useLocalDpi xmlns:a14="http://schemas.microsoft.com/office/drawing/2010/main" val="0"/>
              </a:ext>
            </a:extLst>
          </a:blip>
          <a:srcRect t="37584"/>
          <a:stretch/>
        </p:blipFill>
        <p:spPr>
          <a:xfrm>
            <a:off x="39593" y="5190931"/>
            <a:ext cx="4227607" cy="1979017"/>
          </a:xfrm>
          <a:prstGeom prst="rect">
            <a:avLst/>
          </a:prstGeom>
        </p:spPr>
      </p:pic>
      <p:pic>
        <p:nvPicPr>
          <p:cNvPr id="4" name="Picture 3" descr="GEOFFCHRISHANNAH.jpg"/>
          <p:cNvPicPr>
            <a:picLocks noChangeAspect="1"/>
          </p:cNvPicPr>
          <p:nvPr/>
        </p:nvPicPr>
        <p:blipFill rotWithShape="1">
          <a:blip r:embed="rId7">
            <a:extLst>
              <a:ext uri="{28A0092B-C50C-407E-A947-70E740481C1C}">
                <a14:useLocalDpi xmlns:a14="http://schemas.microsoft.com/office/drawing/2010/main" val="0"/>
              </a:ext>
            </a:extLst>
          </a:blip>
          <a:srcRect t="12222" r="39530" b="38641"/>
          <a:stretch/>
        </p:blipFill>
        <p:spPr>
          <a:xfrm>
            <a:off x="3429000" y="2819400"/>
            <a:ext cx="3581400" cy="2182629"/>
          </a:xfrm>
          <a:prstGeom prst="rect">
            <a:avLst/>
          </a:prstGeom>
        </p:spPr>
      </p:pic>
      <p:pic>
        <p:nvPicPr>
          <p:cNvPr id="2" name="Picture 1" descr="3830521282_72b8c5a44a.jpg"/>
          <p:cNvPicPr>
            <a:picLocks noChangeAspect="1"/>
          </p:cNvPicPr>
          <p:nvPr/>
        </p:nvPicPr>
        <p:blipFill rotWithShape="1">
          <a:blip r:embed="rId8">
            <a:extLst>
              <a:ext uri="{28A0092B-C50C-407E-A947-70E740481C1C}">
                <a14:useLocalDpi xmlns:a14="http://schemas.microsoft.com/office/drawing/2010/main" val="0"/>
              </a:ext>
            </a:extLst>
          </a:blip>
          <a:srcRect t="28338"/>
          <a:stretch/>
        </p:blipFill>
        <p:spPr>
          <a:xfrm>
            <a:off x="3949699" y="4662597"/>
            <a:ext cx="5232401" cy="2812252"/>
          </a:xfrm>
          <a:prstGeom prst="rect">
            <a:avLst/>
          </a:prstGeom>
        </p:spPr>
      </p:pic>
    </p:spTree>
    <p:extLst>
      <p:ext uri="{BB962C8B-B14F-4D97-AF65-F5344CB8AC3E}">
        <p14:creationId xmlns:p14="http://schemas.microsoft.com/office/powerpoint/2010/main" val="33483180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Sample </a:t>
            </a:r>
            <a:endParaRPr lang="en-US" dirty="0"/>
          </a:p>
        </p:txBody>
      </p:sp>
      <p:sp>
        <p:nvSpPr>
          <p:cNvPr id="9" name="Rectangle 8"/>
          <p:cNvSpPr/>
          <p:nvPr/>
        </p:nvSpPr>
        <p:spPr>
          <a:xfrm>
            <a:off x="1066799" y="2133600"/>
            <a:ext cx="7723249" cy="3416320"/>
          </a:xfrm>
          <a:prstGeom prst="rect">
            <a:avLst/>
          </a:prstGeom>
        </p:spPr>
        <p:txBody>
          <a:bodyPr wrap="square">
            <a:spAutoFit/>
          </a:bodyPr>
          <a:lstStyle/>
          <a:p>
            <a:r>
              <a:rPr lang="en-US" sz="2400" dirty="0" smtClean="0"/>
              <a:t>IMPROVE STATS by comparing peas to sample with higher density well studied objects.</a:t>
            </a:r>
          </a:p>
          <a:p>
            <a:endParaRPr lang="en-US" sz="2400" dirty="0" smtClean="0"/>
          </a:p>
          <a:p>
            <a:pPr marL="285750" indent="-285750">
              <a:buFont typeface="Arial"/>
              <a:buChar char="•"/>
            </a:pPr>
            <a:r>
              <a:rPr lang="en-US" sz="2400" dirty="0" smtClean="0"/>
              <a:t>can </a:t>
            </a:r>
            <a:r>
              <a:rPr lang="en-US" sz="2400" dirty="0"/>
              <a:t>be used to constrain any subset of the galaxy population </a:t>
            </a:r>
            <a:endParaRPr lang="en-US" sz="2400" dirty="0" smtClean="0"/>
          </a:p>
          <a:p>
            <a:pPr marL="285750" indent="-285750">
              <a:buFont typeface="Arial"/>
              <a:buChar char="•"/>
            </a:pPr>
            <a:r>
              <a:rPr lang="en-US" sz="2400" dirty="0"/>
              <a:t>g</a:t>
            </a:r>
            <a:r>
              <a:rPr lang="en-US" sz="2400" dirty="0" smtClean="0"/>
              <a:t>enerate random catalogs </a:t>
            </a:r>
            <a:r>
              <a:rPr lang="en-US" sz="2400" dirty="0"/>
              <a:t>of galaxies with the same survey geometry as </a:t>
            </a:r>
            <a:r>
              <a:rPr lang="en-US" sz="2400" dirty="0" smtClean="0"/>
              <a:t>the real </a:t>
            </a:r>
            <a:r>
              <a:rPr lang="en-US" sz="2400" dirty="0"/>
              <a:t>sample, applying both the radial and angular </a:t>
            </a:r>
            <a:r>
              <a:rPr lang="en-US" sz="2400" dirty="0" smtClean="0"/>
              <a:t>selection functions</a:t>
            </a:r>
          </a:p>
          <a:p>
            <a:pPr marL="285750" indent="-285750">
              <a:buFont typeface="Arial"/>
              <a:buChar char="•"/>
            </a:pPr>
            <a:r>
              <a:rPr lang="en-US" sz="2400" dirty="0" smtClean="0"/>
              <a:t>Stat samples are bad with small sample, cross correlation</a:t>
            </a:r>
            <a:endParaRPr lang="en-US" sz="2400" dirty="0"/>
          </a:p>
        </p:txBody>
      </p:sp>
      <p:sp>
        <p:nvSpPr>
          <p:cNvPr id="10" name="Rectangle 9"/>
          <p:cNvSpPr/>
          <p:nvPr/>
        </p:nvSpPr>
        <p:spPr>
          <a:xfrm>
            <a:off x="592748" y="1351508"/>
            <a:ext cx="8197300" cy="646331"/>
          </a:xfrm>
          <a:prstGeom prst="rect">
            <a:avLst/>
          </a:prstGeom>
        </p:spPr>
        <p:txBody>
          <a:bodyPr wrap="square">
            <a:spAutoFit/>
          </a:bodyPr>
          <a:lstStyle/>
          <a:p>
            <a:r>
              <a:rPr lang="en-US" dirty="0"/>
              <a:t>HOD: an empirical model that associates galaxies in the data with dark matter halos</a:t>
            </a:r>
          </a:p>
          <a:p>
            <a:r>
              <a:rPr lang="en-US" i="1" dirty="0"/>
              <a:t>						probability that a halo of mass M harbors N galaxies</a:t>
            </a:r>
          </a:p>
        </p:txBody>
      </p:sp>
    </p:spTree>
    <p:extLst>
      <p:ext uri="{BB962C8B-B14F-4D97-AF65-F5344CB8AC3E}">
        <p14:creationId xmlns:p14="http://schemas.microsoft.com/office/powerpoint/2010/main" val="32488241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pea_DR7vDR12.jpg"/>
          <p:cNvPicPr>
            <a:picLocks noChangeAspect="1"/>
          </p:cNvPicPr>
          <p:nvPr/>
        </p:nvPicPr>
        <p:blipFill rotWithShape="1">
          <a:blip r:embed="rId3">
            <a:extLst>
              <a:ext uri="{28A0092B-C50C-407E-A947-70E740481C1C}">
                <a14:useLocalDpi xmlns:a14="http://schemas.microsoft.com/office/drawing/2010/main" val="0"/>
              </a:ext>
            </a:extLst>
          </a:blip>
          <a:srcRect t="38186"/>
          <a:stretch/>
        </p:blipFill>
        <p:spPr>
          <a:xfrm>
            <a:off x="-285770" y="592111"/>
            <a:ext cx="7832913" cy="6265889"/>
          </a:xfrm>
          <a:prstGeom prst="rect">
            <a:avLst/>
          </a:prstGeom>
        </p:spPr>
      </p:pic>
      <p:sp>
        <p:nvSpPr>
          <p:cNvPr id="2" name="Title 1"/>
          <p:cNvSpPr>
            <a:spLocks noGrp="1"/>
          </p:cNvSpPr>
          <p:nvPr>
            <p:ph type="title"/>
          </p:nvPr>
        </p:nvSpPr>
        <p:spPr>
          <a:xfrm>
            <a:off x="0" y="-337"/>
            <a:ext cx="8991600" cy="914737"/>
          </a:xfrm>
        </p:spPr>
        <p:txBody>
          <a:bodyPr>
            <a:normAutofit/>
          </a:bodyPr>
          <a:lstStyle/>
          <a:p>
            <a:r>
              <a:rPr lang="en-US" dirty="0" smtClean="0"/>
              <a:t>Expanding to DR12</a:t>
            </a:r>
            <a:endParaRPr lang="en-US" dirty="0"/>
          </a:p>
        </p:txBody>
      </p:sp>
      <p:sp>
        <p:nvSpPr>
          <p:cNvPr id="8" name="TextBox 7"/>
          <p:cNvSpPr txBox="1"/>
          <p:nvPr/>
        </p:nvSpPr>
        <p:spPr>
          <a:xfrm>
            <a:off x="7162800" y="1381421"/>
            <a:ext cx="1372498" cy="1200329"/>
          </a:xfrm>
          <a:prstGeom prst="rect">
            <a:avLst/>
          </a:prstGeom>
          <a:noFill/>
        </p:spPr>
        <p:txBody>
          <a:bodyPr wrap="square" rtlCol="0">
            <a:spAutoFit/>
          </a:bodyPr>
          <a:lstStyle/>
          <a:p>
            <a:r>
              <a:rPr lang="en-US" i="1" dirty="0"/>
              <a:t>5 not </a:t>
            </a:r>
            <a:r>
              <a:rPr lang="en-US" i="1" dirty="0" smtClean="0"/>
              <a:t>included in Portsmouth catalog</a:t>
            </a:r>
            <a:endParaRPr lang="en-US" i="1" dirty="0"/>
          </a:p>
        </p:txBody>
      </p:sp>
      <p:sp>
        <p:nvSpPr>
          <p:cNvPr id="6" name="TextBox 5"/>
          <p:cNvSpPr txBox="1"/>
          <p:nvPr/>
        </p:nvSpPr>
        <p:spPr>
          <a:xfrm>
            <a:off x="2053973" y="6207026"/>
            <a:ext cx="7090027" cy="646331"/>
          </a:xfrm>
          <a:prstGeom prst="rect">
            <a:avLst/>
          </a:prstGeom>
          <a:noFill/>
        </p:spPr>
        <p:txBody>
          <a:bodyPr wrap="none" rtlCol="0">
            <a:spAutoFit/>
          </a:bodyPr>
          <a:lstStyle/>
          <a:p>
            <a:r>
              <a:rPr lang="en-US" dirty="0" smtClean="0"/>
              <a:t>Of the 75 in the catalog, only 57 are returned as SF in Portsmouth Catalog</a:t>
            </a:r>
          </a:p>
          <a:p>
            <a:r>
              <a:rPr lang="en-US" dirty="0"/>
              <a:t>	</a:t>
            </a:r>
            <a:r>
              <a:rPr lang="en-US" dirty="0" smtClean="0"/>
              <a:t>(1 blank, 3 LINER, </a:t>
            </a:r>
            <a:r>
              <a:rPr lang="en-US" dirty="0"/>
              <a:t>4 </a:t>
            </a:r>
            <a:r>
              <a:rPr lang="en-US" dirty="0" smtClean="0"/>
              <a:t>composite, 3 </a:t>
            </a:r>
            <a:r>
              <a:rPr lang="en-US" dirty="0" err="1" smtClean="0"/>
              <a:t>Seyfert</a:t>
            </a:r>
            <a:r>
              <a:rPr lang="en-US" dirty="0" smtClean="0"/>
              <a:t>/LINER, 7 </a:t>
            </a:r>
            <a:r>
              <a:rPr lang="en-US" dirty="0" err="1" smtClean="0"/>
              <a:t>Seyfert</a:t>
            </a:r>
            <a:r>
              <a:rPr lang="en-US" dirty="0" smtClean="0"/>
              <a:t>)</a:t>
            </a:r>
            <a:endParaRPr lang="en-US" dirty="0"/>
          </a:p>
        </p:txBody>
      </p:sp>
    </p:spTree>
    <p:extLst>
      <p:ext uri="{BB962C8B-B14F-4D97-AF65-F5344CB8AC3E}">
        <p14:creationId xmlns:p14="http://schemas.microsoft.com/office/powerpoint/2010/main" val="405031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24400" y="2424937"/>
            <a:ext cx="4402278" cy="4402278"/>
          </a:xfrm>
          <a:prstGeom prst="rect">
            <a:avLst/>
          </a:prstGeom>
        </p:spPr>
      </p:pic>
      <p:sp>
        <p:nvSpPr>
          <p:cNvPr id="2" name="Title 1"/>
          <p:cNvSpPr>
            <a:spLocks noGrp="1"/>
          </p:cNvSpPr>
          <p:nvPr>
            <p:ph type="title"/>
          </p:nvPr>
        </p:nvSpPr>
        <p:spPr>
          <a:xfrm>
            <a:off x="-21764" y="0"/>
            <a:ext cx="9144000" cy="1143000"/>
          </a:xfrm>
        </p:spPr>
        <p:txBody>
          <a:bodyPr>
            <a:normAutofit/>
          </a:bodyPr>
          <a:lstStyle/>
          <a:p>
            <a:r>
              <a:rPr lang="en-US" sz="3800" dirty="0" smtClean="0"/>
              <a:t>Comparison </a:t>
            </a:r>
            <a:r>
              <a:rPr lang="en-US" sz="3800" dirty="0"/>
              <a:t>S</a:t>
            </a:r>
            <a:r>
              <a:rPr lang="en-US" sz="3800" dirty="0" smtClean="0"/>
              <a:t>ample: </a:t>
            </a:r>
            <a:r>
              <a:rPr lang="en-US" sz="3800" dirty="0" smtClean="0">
                <a:solidFill>
                  <a:srgbClr val="FF0000"/>
                </a:solidFill>
              </a:rPr>
              <a:t>Luminous Red Galaxies</a:t>
            </a:r>
            <a:endParaRPr lang="en-US" sz="3800" dirty="0">
              <a:solidFill>
                <a:srgbClr val="FF0000"/>
              </a:solidFill>
            </a:endParaRPr>
          </a:p>
        </p:txBody>
      </p:sp>
      <p:sp>
        <p:nvSpPr>
          <p:cNvPr id="3" name="Content Placeholder 2"/>
          <p:cNvSpPr>
            <a:spLocks noGrp="1"/>
          </p:cNvSpPr>
          <p:nvPr>
            <p:ph idx="1"/>
          </p:nvPr>
        </p:nvSpPr>
        <p:spPr>
          <a:xfrm>
            <a:off x="228600" y="990601"/>
            <a:ext cx="8898078" cy="3200400"/>
          </a:xfrm>
        </p:spPr>
        <p:txBody>
          <a:bodyPr/>
          <a:lstStyle/>
          <a:p>
            <a:r>
              <a:rPr lang="en-US" dirty="0" err="1" smtClean="0"/>
              <a:t>Homogenouse</a:t>
            </a:r>
            <a:r>
              <a:rPr lang="en-US" dirty="0" smtClean="0"/>
              <a:t> well studied sample</a:t>
            </a:r>
          </a:p>
          <a:p>
            <a:r>
              <a:rPr lang="en-US" dirty="0" smtClean="0"/>
              <a:t>Successfully constrained cosmological parameters </a:t>
            </a:r>
            <a:r>
              <a:rPr lang="en-US" sz="2000" dirty="0" smtClean="0"/>
              <a:t>(e.g., </a:t>
            </a:r>
            <a:r>
              <a:rPr lang="en-US" sz="2000" dirty="0" err="1" smtClean="0"/>
              <a:t>Tegmark</a:t>
            </a:r>
            <a:r>
              <a:rPr lang="en-US" sz="2000" dirty="0" smtClean="0"/>
              <a:t> et a. 2004)</a:t>
            </a:r>
          </a:p>
          <a:p>
            <a:r>
              <a:rPr lang="en-US" dirty="0" smtClean="0"/>
              <a:t>HOD models are good fit </a:t>
            </a:r>
            <a:r>
              <a:rPr lang="en-US" sz="2000" dirty="0" smtClean="0"/>
              <a:t>(</a:t>
            </a:r>
            <a:r>
              <a:rPr lang="en-US" sz="2000" dirty="0" err="1" smtClean="0"/>
              <a:t>Zehavi</a:t>
            </a:r>
            <a:r>
              <a:rPr lang="en-US" sz="2000" dirty="0" smtClean="0"/>
              <a:t> et al. 2005, Reid &amp; </a:t>
            </a:r>
            <a:r>
              <a:rPr lang="en-US" sz="2000" dirty="0" err="1" smtClean="0"/>
              <a:t>Spergel</a:t>
            </a:r>
            <a:r>
              <a:rPr lang="en-US" sz="2000" dirty="0" smtClean="0"/>
              <a:t> 2009, White et al. 2011)</a:t>
            </a:r>
          </a:p>
        </p:txBody>
      </p:sp>
      <p:sp>
        <p:nvSpPr>
          <p:cNvPr id="5" name="Rectangle 4"/>
          <p:cNvSpPr/>
          <p:nvPr/>
        </p:nvSpPr>
        <p:spPr>
          <a:xfrm>
            <a:off x="2621" y="6550216"/>
            <a:ext cx="6790810" cy="461665"/>
          </a:xfrm>
          <a:prstGeom prst="rect">
            <a:avLst/>
          </a:prstGeom>
        </p:spPr>
        <p:txBody>
          <a:bodyPr wrap="square">
            <a:spAutoFit/>
          </a:bodyPr>
          <a:lstStyle/>
          <a:p>
            <a:r>
              <a:rPr lang="en-US" sz="1200" dirty="0">
                <a:hlinkClick r:id="rId4"/>
              </a:rPr>
              <a:t>http://wwwmpa.mpa-garching.mpg.de/mpa/research/current_research/hl2012-1/hl2012-1-en-</a:t>
            </a:r>
            <a:r>
              <a:rPr lang="en-US" sz="1200" dirty="0" smtClean="0">
                <a:hlinkClick r:id="rId4"/>
              </a:rPr>
              <a:t>print.html</a:t>
            </a:r>
            <a:endParaRPr lang="en-US" sz="1200" dirty="0" smtClean="0"/>
          </a:p>
          <a:p>
            <a:endParaRPr lang="en-US" sz="1200" dirty="0"/>
          </a:p>
        </p:txBody>
      </p:sp>
      <p:sp>
        <p:nvSpPr>
          <p:cNvPr id="6" name="Rectangle 5"/>
          <p:cNvSpPr/>
          <p:nvPr/>
        </p:nvSpPr>
        <p:spPr>
          <a:xfrm>
            <a:off x="247095" y="5105400"/>
            <a:ext cx="4572000" cy="1200329"/>
          </a:xfrm>
          <a:prstGeom prst="rect">
            <a:avLst/>
          </a:prstGeom>
        </p:spPr>
        <p:txBody>
          <a:bodyPr>
            <a:spAutoFit/>
          </a:bodyPr>
          <a:lstStyle/>
          <a:p>
            <a:r>
              <a:rPr lang="en-US" dirty="0"/>
              <a:t>LRGs lie in massive halos </a:t>
            </a:r>
            <a:r>
              <a:rPr lang="en-US" dirty="0" smtClean="0"/>
              <a:t>(M</a:t>
            </a:r>
            <a:r>
              <a:rPr lang="en-US" dirty="0"/>
              <a:t>~10</a:t>
            </a:r>
            <a:r>
              <a:rPr lang="en-US" baseline="30000" dirty="0"/>
              <a:t>13</a:t>
            </a:r>
            <a:r>
              <a:rPr lang="en-US" dirty="0"/>
              <a:t>h</a:t>
            </a:r>
            <a:r>
              <a:rPr lang="en-US" baseline="30000" dirty="0"/>
              <a:t>-1</a:t>
            </a:r>
            <a:r>
              <a:rPr lang="en-US" dirty="0"/>
              <a:t> </a:t>
            </a:r>
            <a:r>
              <a:rPr lang="en-US" dirty="0" err="1" smtClean="0"/>
              <a:t>M</a:t>
            </a:r>
            <a:r>
              <a:rPr lang="en-US" baseline="-25000" dirty="0" err="1" smtClean="0"/>
              <a:t>sun</a:t>
            </a:r>
            <a:r>
              <a:rPr lang="en-US" dirty="0" smtClean="0"/>
              <a:t>) </a:t>
            </a:r>
          </a:p>
          <a:p>
            <a:endParaRPr lang="en-US" dirty="0"/>
          </a:p>
          <a:p>
            <a:r>
              <a:rPr lang="en-US" dirty="0" smtClean="0"/>
              <a:t>Massive </a:t>
            </a:r>
            <a:r>
              <a:rPr lang="en-US" dirty="0"/>
              <a:t>DM halos (M~10</a:t>
            </a:r>
            <a:r>
              <a:rPr lang="en-US" baseline="30000" dirty="0"/>
              <a:t>15</a:t>
            </a:r>
            <a:r>
              <a:rPr lang="en-US" dirty="0"/>
              <a:t>h</a:t>
            </a:r>
            <a:r>
              <a:rPr lang="en-US" baseline="30000" dirty="0"/>
              <a:t>-1</a:t>
            </a:r>
            <a:r>
              <a:rPr lang="en-US" dirty="0"/>
              <a:t> </a:t>
            </a:r>
            <a:r>
              <a:rPr lang="en-US" dirty="0" err="1"/>
              <a:t>M</a:t>
            </a:r>
            <a:r>
              <a:rPr lang="en-US" baseline="-25000" dirty="0" err="1"/>
              <a:t>sun</a:t>
            </a:r>
            <a:r>
              <a:rPr lang="en-US" baseline="-25000" dirty="0"/>
              <a:t>)</a:t>
            </a:r>
            <a:r>
              <a:rPr lang="en-US" dirty="0"/>
              <a:t>  can host several LRGs</a:t>
            </a:r>
          </a:p>
        </p:txBody>
      </p:sp>
      <p:pic>
        <p:nvPicPr>
          <p:cNvPr id="7" name="Picture 6"/>
          <p:cNvPicPr>
            <a:picLocks noChangeAspect="1"/>
          </p:cNvPicPr>
          <p:nvPr/>
        </p:nvPicPr>
        <p:blipFill>
          <a:blip r:embed="rId5"/>
          <a:stretch>
            <a:fillRect/>
          </a:stretch>
        </p:blipFill>
        <p:spPr>
          <a:xfrm>
            <a:off x="762000" y="2971800"/>
            <a:ext cx="1676400" cy="1676400"/>
          </a:xfrm>
          <a:prstGeom prst="rect">
            <a:avLst/>
          </a:prstGeom>
        </p:spPr>
      </p:pic>
    </p:spTree>
    <p:extLst>
      <p:ext uri="{BB962C8B-B14F-4D97-AF65-F5344CB8AC3E}">
        <p14:creationId xmlns:p14="http://schemas.microsoft.com/office/powerpoint/2010/main" val="3671200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23778" y="0"/>
            <a:ext cx="5320222" cy="3886200"/>
          </a:xfrm>
          <a:prstGeom prst="rect">
            <a:avLst/>
          </a:prstGeom>
        </p:spPr>
      </p:pic>
      <p:sp>
        <p:nvSpPr>
          <p:cNvPr id="3" name="TextBox 2"/>
          <p:cNvSpPr txBox="1"/>
          <p:nvPr/>
        </p:nvSpPr>
        <p:spPr>
          <a:xfrm>
            <a:off x="165815" y="164068"/>
            <a:ext cx="5930186" cy="492443"/>
          </a:xfrm>
          <a:prstGeom prst="rect">
            <a:avLst/>
          </a:prstGeom>
          <a:noFill/>
        </p:spPr>
        <p:txBody>
          <a:bodyPr wrap="square" rtlCol="0">
            <a:spAutoFit/>
          </a:bodyPr>
          <a:lstStyle/>
          <a:p>
            <a:r>
              <a:rPr lang="en-US" sz="2600" b="1" dirty="0" smtClean="0">
                <a:solidFill>
                  <a:srgbClr val="008000"/>
                </a:solidFill>
              </a:rPr>
              <a:t>LRG’s well matched in z</a:t>
            </a:r>
          </a:p>
        </p:txBody>
      </p:sp>
      <p:pic>
        <p:nvPicPr>
          <p:cNvPr id="4" name="Picture 3"/>
          <p:cNvPicPr>
            <a:picLocks noChangeAspect="1"/>
          </p:cNvPicPr>
          <p:nvPr/>
        </p:nvPicPr>
        <p:blipFill>
          <a:blip r:embed="rId3"/>
          <a:stretch>
            <a:fillRect/>
          </a:stretch>
        </p:blipFill>
        <p:spPr>
          <a:xfrm>
            <a:off x="5216" y="3200400"/>
            <a:ext cx="9179949" cy="4970885"/>
          </a:xfrm>
          <a:prstGeom prst="rect">
            <a:avLst/>
          </a:prstGeom>
        </p:spPr>
      </p:pic>
      <p:sp>
        <p:nvSpPr>
          <p:cNvPr id="5" name="TextBox 4"/>
          <p:cNvSpPr txBox="1"/>
          <p:nvPr/>
        </p:nvSpPr>
        <p:spPr>
          <a:xfrm>
            <a:off x="5216" y="2757652"/>
            <a:ext cx="4038600" cy="492443"/>
          </a:xfrm>
          <a:prstGeom prst="rect">
            <a:avLst/>
          </a:prstGeom>
          <a:noFill/>
        </p:spPr>
        <p:txBody>
          <a:bodyPr wrap="square" rtlCol="0">
            <a:spAutoFit/>
          </a:bodyPr>
          <a:lstStyle/>
          <a:p>
            <a:r>
              <a:rPr lang="en-US" sz="2600" b="1" dirty="0" smtClean="0">
                <a:solidFill>
                  <a:srgbClr val="008000"/>
                </a:solidFill>
              </a:rPr>
              <a:t>Not as good in RA/Dec</a:t>
            </a:r>
            <a:endParaRPr lang="en-US" sz="2600" b="1" dirty="0">
              <a:solidFill>
                <a:srgbClr val="008000"/>
              </a:solidFill>
            </a:endParaRPr>
          </a:p>
        </p:txBody>
      </p:sp>
      <p:pic>
        <p:nvPicPr>
          <p:cNvPr id="6" name="Picture 5"/>
          <p:cNvPicPr>
            <a:picLocks noChangeAspect="1"/>
          </p:cNvPicPr>
          <p:nvPr/>
        </p:nvPicPr>
        <p:blipFill>
          <a:blip r:embed="rId4"/>
          <a:stretch>
            <a:fillRect/>
          </a:stretch>
        </p:blipFill>
        <p:spPr>
          <a:xfrm>
            <a:off x="1752600" y="3107672"/>
            <a:ext cx="9351193" cy="5063613"/>
          </a:xfrm>
          <a:prstGeom prst="rect">
            <a:avLst/>
          </a:prstGeom>
        </p:spPr>
      </p:pic>
    </p:spTree>
    <p:extLst>
      <p:ext uri="{BB962C8B-B14F-4D97-AF65-F5344CB8AC3E}">
        <p14:creationId xmlns:p14="http://schemas.microsoft.com/office/powerpoint/2010/main" val="395742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2100" y="1524000"/>
            <a:ext cx="6019800" cy="3797300"/>
          </a:xfrm>
          <a:prstGeom prst="rect">
            <a:avLst/>
          </a:prstGeom>
        </p:spPr>
      </p:pic>
      <p:sp>
        <p:nvSpPr>
          <p:cNvPr id="5" name="Rectangle 4"/>
          <p:cNvSpPr/>
          <p:nvPr/>
        </p:nvSpPr>
        <p:spPr>
          <a:xfrm>
            <a:off x="4567932" y="5486400"/>
            <a:ext cx="4572000" cy="1200329"/>
          </a:xfrm>
          <a:prstGeom prst="rect">
            <a:avLst/>
          </a:prstGeom>
        </p:spPr>
        <p:txBody>
          <a:bodyPr>
            <a:spAutoFit/>
          </a:bodyPr>
          <a:lstStyle/>
          <a:p>
            <a:r>
              <a:rPr lang="en-US" dirty="0">
                <a:hlinkClick r:id="rId3"/>
              </a:rPr>
              <a:t>http://www.nbcnews.com/id/12801391/ns/technology_and_science-space/t/cosmic-map-highlights-knowledge-gap/#.</a:t>
            </a:r>
            <a:r>
              <a:rPr lang="en-US" dirty="0" smtClean="0">
                <a:hlinkClick r:id="rId3"/>
              </a:rPr>
              <a:t>WV0CMdPyunc</a:t>
            </a:r>
            <a:endParaRPr lang="en-US" dirty="0" smtClean="0"/>
          </a:p>
          <a:p>
            <a:endParaRPr lang="en-US" dirty="0"/>
          </a:p>
        </p:txBody>
      </p:sp>
    </p:spTree>
    <p:extLst>
      <p:ext uri="{BB962C8B-B14F-4D97-AF65-F5344CB8AC3E}">
        <p14:creationId xmlns:p14="http://schemas.microsoft.com/office/powerpoint/2010/main" val="2520443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04" y="1506027"/>
            <a:ext cx="7620000" cy="5504373"/>
          </a:xfrm>
          <a:prstGeom prst="rect">
            <a:avLst/>
          </a:prstGeom>
        </p:spPr>
      </p:pic>
      <p:sp>
        <p:nvSpPr>
          <p:cNvPr id="10" name="TextBox 9"/>
          <p:cNvSpPr txBox="1"/>
          <p:nvPr/>
        </p:nvSpPr>
        <p:spPr>
          <a:xfrm>
            <a:off x="152400" y="228600"/>
            <a:ext cx="7962298" cy="1415772"/>
          </a:xfrm>
          <a:prstGeom prst="rect">
            <a:avLst/>
          </a:prstGeom>
          <a:noFill/>
        </p:spPr>
        <p:txBody>
          <a:bodyPr wrap="none" rtlCol="0">
            <a:spAutoFit/>
          </a:bodyPr>
          <a:lstStyle/>
          <a:p>
            <a:r>
              <a:rPr lang="en-US" sz="3200" dirty="0" smtClean="0"/>
              <a:t>AUTO Correlation function from the LRGs </a:t>
            </a:r>
            <a:endParaRPr lang="en-US" dirty="0" smtClean="0"/>
          </a:p>
          <a:p>
            <a:r>
              <a:rPr lang="en-US" dirty="0"/>
              <a:t>	</a:t>
            </a:r>
            <a:r>
              <a:rPr lang="en-US" dirty="0" smtClean="0"/>
              <a:t>(sample provided by N </a:t>
            </a:r>
            <a:r>
              <a:rPr lang="en-US" dirty="0" err="1" smtClean="0"/>
              <a:t>Padmanabhan</a:t>
            </a:r>
            <a:r>
              <a:rPr lang="en-US" dirty="0" smtClean="0"/>
              <a:t>)</a:t>
            </a:r>
          </a:p>
          <a:p>
            <a:r>
              <a:rPr lang="en-US" dirty="0"/>
              <a:t>	</a:t>
            </a:r>
            <a:r>
              <a:rPr lang="en-US" dirty="0" smtClean="0"/>
              <a:t>Sample galaxy_DR12v5 LOWZ (N &amp; S) files, limit 0.112&lt;z&lt;0.36, </a:t>
            </a:r>
            <a:r>
              <a:rPr lang="fi-FI" dirty="0"/>
              <a:t>287751</a:t>
            </a:r>
            <a:r>
              <a:rPr lang="en-US" dirty="0" smtClean="0"/>
              <a:t>galaxies</a:t>
            </a:r>
          </a:p>
          <a:p>
            <a:r>
              <a:rPr lang="en-US" dirty="0"/>
              <a:t>	</a:t>
            </a:r>
            <a:r>
              <a:rPr lang="en-US" dirty="0" err="1" smtClean="0"/>
              <a:t>Randoms</a:t>
            </a:r>
            <a:r>
              <a:rPr lang="en-US" dirty="0" smtClean="0"/>
              <a:t> sample (random0_DR12v5_LOWZ: 14,144,530 galaxies, </a:t>
            </a:r>
          </a:p>
        </p:txBody>
      </p:sp>
      <p:sp>
        <p:nvSpPr>
          <p:cNvPr id="5" name="TextBox 4"/>
          <p:cNvSpPr txBox="1"/>
          <p:nvPr/>
        </p:nvSpPr>
        <p:spPr>
          <a:xfrm>
            <a:off x="4657390" y="4858049"/>
            <a:ext cx="627771" cy="369332"/>
          </a:xfrm>
          <a:prstGeom prst="rect">
            <a:avLst/>
          </a:prstGeom>
          <a:noFill/>
        </p:spPr>
        <p:txBody>
          <a:bodyPr wrap="none" rtlCol="0">
            <a:spAutoFit/>
          </a:bodyPr>
          <a:lstStyle/>
          <a:p>
            <a:r>
              <a:rPr lang="en-US" dirty="0" smtClean="0"/>
              <a:t>w</a:t>
            </a:r>
            <a:r>
              <a:rPr lang="en-US" baseline="-25000" dirty="0" smtClean="0"/>
              <a:t>p,2h</a:t>
            </a:r>
            <a:endParaRPr lang="en-US" dirty="0"/>
          </a:p>
        </p:txBody>
      </p:sp>
      <p:sp>
        <p:nvSpPr>
          <p:cNvPr id="6" name="TextBox 5"/>
          <p:cNvSpPr txBox="1"/>
          <p:nvPr/>
        </p:nvSpPr>
        <p:spPr>
          <a:xfrm>
            <a:off x="1761685" y="3484618"/>
            <a:ext cx="627771" cy="369332"/>
          </a:xfrm>
          <a:prstGeom prst="rect">
            <a:avLst/>
          </a:prstGeom>
          <a:noFill/>
        </p:spPr>
        <p:txBody>
          <a:bodyPr wrap="none" rtlCol="0">
            <a:spAutoFit/>
          </a:bodyPr>
          <a:lstStyle/>
          <a:p>
            <a:r>
              <a:rPr lang="en-US" dirty="0"/>
              <a:t>w</a:t>
            </a:r>
            <a:r>
              <a:rPr lang="en-US" baseline="-25000" dirty="0" smtClean="0"/>
              <a:t>p,1h</a:t>
            </a:r>
            <a:endParaRPr lang="en-US" dirty="0"/>
          </a:p>
        </p:txBody>
      </p:sp>
      <p:sp>
        <p:nvSpPr>
          <p:cNvPr id="2" name="TextBox 1"/>
          <p:cNvSpPr txBox="1"/>
          <p:nvPr/>
        </p:nvSpPr>
        <p:spPr>
          <a:xfrm>
            <a:off x="1761685" y="2667000"/>
            <a:ext cx="2142008" cy="369332"/>
          </a:xfrm>
          <a:prstGeom prst="rect">
            <a:avLst/>
          </a:prstGeom>
          <a:noFill/>
        </p:spPr>
        <p:txBody>
          <a:bodyPr wrap="none" rtlCol="0">
            <a:spAutoFit/>
          </a:bodyPr>
          <a:lstStyle/>
          <a:p>
            <a:r>
              <a:rPr lang="en-US" dirty="0" smtClean="0"/>
              <a:t>FIX THIS IS JUST W_P</a:t>
            </a:r>
            <a:endParaRPr lang="en-US" dirty="0"/>
          </a:p>
        </p:txBody>
      </p:sp>
    </p:spTree>
    <p:extLst>
      <p:ext uri="{BB962C8B-B14F-4D97-AF65-F5344CB8AC3E}">
        <p14:creationId xmlns:p14="http://schemas.microsoft.com/office/powerpoint/2010/main" val="4137955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330776" cy="769441"/>
          </a:xfrm>
          <a:prstGeom prst="rect">
            <a:avLst/>
          </a:prstGeom>
          <a:noFill/>
        </p:spPr>
        <p:txBody>
          <a:bodyPr wrap="none" rtlCol="0">
            <a:spAutoFit/>
          </a:bodyPr>
          <a:lstStyle/>
          <a:p>
            <a:r>
              <a:rPr lang="en-US" sz="2600" dirty="0" smtClean="0"/>
              <a:t>Created Random catalog matched to the peas z distribution. </a:t>
            </a:r>
          </a:p>
          <a:p>
            <a:r>
              <a:rPr lang="en-US" dirty="0" smtClean="0"/>
              <a:t>	Smoothed w/ </a:t>
            </a:r>
            <a:r>
              <a:rPr lang="en-US" dirty="0" err="1" smtClean="0"/>
              <a:t>gaussian</a:t>
            </a:r>
            <a:r>
              <a:rPr lang="en-US" dirty="0" smtClean="0"/>
              <a:t> </a:t>
            </a:r>
            <a:r>
              <a:rPr lang="en-US" dirty="0" err="1" smtClean="0"/>
              <a:t>kernal</a:t>
            </a:r>
            <a:r>
              <a:rPr lang="en-US" dirty="0" smtClean="0"/>
              <a:t> and drew </a:t>
            </a:r>
            <a:r>
              <a:rPr lang="en-US" dirty="0" err="1" smtClean="0"/>
              <a:t>randoms</a:t>
            </a:r>
            <a:r>
              <a:rPr lang="en-US" dirty="0" smtClean="0"/>
              <a:t> from smoothed </a:t>
            </a:r>
            <a:r>
              <a:rPr lang="en-US" dirty="0" err="1" smtClean="0"/>
              <a:t>distr</a:t>
            </a:r>
            <a:endParaRPr lang="en-US" dirty="0"/>
          </a:p>
        </p:txBody>
      </p:sp>
      <p:pic>
        <p:nvPicPr>
          <p:cNvPr id="3" name="Picture 2"/>
          <p:cNvPicPr>
            <a:picLocks noChangeAspect="1"/>
          </p:cNvPicPr>
          <p:nvPr/>
        </p:nvPicPr>
        <p:blipFill>
          <a:blip r:embed="rId3"/>
          <a:stretch>
            <a:fillRect/>
          </a:stretch>
        </p:blipFill>
        <p:spPr>
          <a:xfrm>
            <a:off x="914400" y="1103531"/>
            <a:ext cx="7782273" cy="5194300"/>
          </a:xfrm>
          <a:prstGeom prst="rect">
            <a:avLst/>
          </a:prstGeom>
        </p:spPr>
      </p:pic>
      <p:sp>
        <p:nvSpPr>
          <p:cNvPr id="4" name="TextBox 3"/>
          <p:cNvSpPr txBox="1"/>
          <p:nvPr/>
        </p:nvSpPr>
        <p:spPr>
          <a:xfrm>
            <a:off x="6629400" y="6398772"/>
            <a:ext cx="2212790" cy="369332"/>
          </a:xfrm>
          <a:prstGeom prst="rect">
            <a:avLst/>
          </a:prstGeom>
          <a:noFill/>
        </p:spPr>
        <p:txBody>
          <a:bodyPr wrap="none" rtlCol="0">
            <a:spAutoFit/>
          </a:bodyPr>
          <a:lstStyle/>
          <a:p>
            <a:r>
              <a:rPr lang="en-US" dirty="0"/>
              <a:t>w</a:t>
            </a:r>
            <a:r>
              <a:rPr lang="en-US" dirty="0" smtClean="0"/>
              <a:t>ith Meredith Powell</a:t>
            </a:r>
            <a:endParaRPr lang="en-US" dirty="0"/>
          </a:p>
        </p:txBody>
      </p:sp>
      <p:sp>
        <p:nvSpPr>
          <p:cNvPr id="5" name="Rectangle 4"/>
          <p:cNvSpPr/>
          <p:nvPr/>
        </p:nvSpPr>
        <p:spPr>
          <a:xfrm>
            <a:off x="685800" y="1103531"/>
            <a:ext cx="838200" cy="49924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3832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608697" cy="769441"/>
          </a:xfrm>
          <a:prstGeom prst="rect">
            <a:avLst/>
          </a:prstGeom>
          <a:noFill/>
        </p:spPr>
        <p:txBody>
          <a:bodyPr wrap="none" rtlCol="0">
            <a:spAutoFit/>
          </a:bodyPr>
          <a:lstStyle/>
          <a:p>
            <a:r>
              <a:rPr lang="en-US" sz="2600" dirty="0" smtClean="0"/>
              <a:t>Created Random catalog in RA/DEC non trivial </a:t>
            </a:r>
          </a:p>
          <a:p>
            <a:r>
              <a:rPr lang="en-US" dirty="0" smtClean="0"/>
              <a:t>	tried a) randomly selecting same </a:t>
            </a:r>
            <a:r>
              <a:rPr lang="en-US" dirty="0" err="1" smtClean="0"/>
              <a:t>ra</a:t>
            </a:r>
            <a:r>
              <a:rPr lang="en-US" dirty="0" smtClean="0"/>
              <a:t>/</a:t>
            </a:r>
            <a:r>
              <a:rPr lang="en-US" dirty="0" err="1" smtClean="0"/>
              <a:t>dec</a:t>
            </a:r>
            <a:r>
              <a:rPr lang="en-US" dirty="0" smtClean="0"/>
              <a:t> varying redshift, b) randomizing +/- 1 degree </a:t>
            </a:r>
            <a:endParaRPr lang="en-US" dirty="0"/>
          </a:p>
        </p:txBody>
      </p:sp>
      <p:sp>
        <p:nvSpPr>
          <p:cNvPr id="4" name="TextBox 3"/>
          <p:cNvSpPr txBox="1"/>
          <p:nvPr/>
        </p:nvSpPr>
        <p:spPr>
          <a:xfrm>
            <a:off x="6629400" y="6398772"/>
            <a:ext cx="2212790" cy="369332"/>
          </a:xfrm>
          <a:prstGeom prst="rect">
            <a:avLst/>
          </a:prstGeom>
          <a:noFill/>
        </p:spPr>
        <p:txBody>
          <a:bodyPr wrap="none" rtlCol="0">
            <a:spAutoFit/>
          </a:bodyPr>
          <a:lstStyle/>
          <a:p>
            <a:r>
              <a:rPr lang="en-US" dirty="0"/>
              <a:t>w</a:t>
            </a:r>
            <a:r>
              <a:rPr lang="en-US" dirty="0" smtClean="0"/>
              <a:t>ith Meredith Powell</a:t>
            </a:r>
            <a:endParaRPr lang="en-US" dirty="0"/>
          </a:p>
        </p:txBody>
      </p:sp>
      <p:pic>
        <p:nvPicPr>
          <p:cNvPr id="5" name="Picture 4"/>
          <p:cNvPicPr>
            <a:picLocks noChangeAspect="1"/>
          </p:cNvPicPr>
          <p:nvPr/>
        </p:nvPicPr>
        <p:blipFill>
          <a:blip r:embed="rId2"/>
          <a:stretch>
            <a:fillRect/>
          </a:stretch>
        </p:blipFill>
        <p:spPr>
          <a:xfrm>
            <a:off x="88108" y="998041"/>
            <a:ext cx="8903492" cy="4821186"/>
          </a:xfrm>
          <a:prstGeom prst="rect">
            <a:avLst/>
          </a:prstGeom>
        </p:spPr>
      </p:pic>
    </p:spTree>
    <p:extLst>
      <p:ext uri="{BB962C8B-B14F-4D97-AF65-F5344CB8AC3E}">
        <p14:creationId xmlns:p14="http://schemas.microsoft.com/office/powerpoint/2010/main" val="5112077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0"/>
            <a:ext cx="7900119" cy="1384995"/>
          </a:xfrm>
          <a:prstGeom prst="rect">
            <a:avLst/>
          </a:prstGeom>
          <a:noFill/>
        </p:spPr>
        <p:txBody>
          <a:bodyPr wrap="none" rtlCol="0">
            <a:spAutoFit/>
          </a:bodyPr>
          <a:lstStyle/>
          <a:p>
            <a:r>
              <a:rPr lang="en-US" sz="3000" dirty="0" smtClean="0"/>
              <a:t>Auto Correlation Function of 479 Peas from DR12</a:t>
            </a:r>
          </a:p>
          <a:p>
            <a:r>
              <a:rPr lang="en-US" dirty="0"/>
              <a:t>	</a:t>
            </a:r>
            <a:r>
              <a:rPr lang="en-US" dirty="0" smtClean="0"/>
              <a:t>Errors are jackknifed over 13 approximately equal area bins</a:t>
            </a:r>
          </a:p>
          <a:p>
            <a:r>
              <a:rPr lang="en-US" dirty="0" smtClean="0"/>
              <a:t>		Green: </a:t>
            </a:r>
            <a:r>
              <a:rPr lang="en-US" dirty="0" err="1" smtClean="0"/>
              <a:t>randoms</a:t>
            </a:r>
            <a:r>
              <a:rPr lang="en-US" dirty="0" smtClean="0"/>
              <a:t> are varied by only z (a)</a:t>
            </a:r>
          </a:p>
          <a:p>
            <a:r>
              <a:rPr lang="en-US" dirty="0"/>
              <a:t>	</a:t>
            </a:r>
            <a:r>
              <a:rPr lang="en-US" dirty="0" smtClean="0"/>
              <a:t>	Blue: </a:t>
            </a:r>
            <a:r>
              <a:rPr lang="en-US" dirty="0" err="1" smtClean="0"/>
              <a:t>randoms</a:t>
            </a:r>
            <a:r>
              <a:rPr lang="en-US" dirty="0" smtClean="0"/>
              <a:t> are also varied by +/-1deg in </a:t>
            </a:r>
            <a:r>
              <a:rPr lang="en-US" dirty="0" err="1" smtClean="0"/>
              <a:t>ra</a:t>
            </a:r>
            <a:r>
              <a:rPr lang="en-US" dirty="0" smtClean="0"/>
              <a:t>/</a:t>
            </a:r>
            <a:r>
              <a:rPr lang="en-US" dirty="0" err="1" smtClean="0"/>
              <a:t>dec</a:t>
            </a:r>
            <a:r>
              <a:rPr lang="en-US" dirty="0" smtClean="0"/>
              <a:t> (b)</a:t>
            </a:r>
            <a:endParaRPr lang="en-US" dirty="0"/>
          </a:p>
        </p:txBody>
      </p:sp>
      <p:sp>
        <p:nvSpPr>
          <p:cNvPr id="6" name="TextBox 5"/>
          <p:cNvSpPr txBox="1"/>
          <p:nvPr/>
        </p:nvSpPr>
        <p:spPr>
          <a:xfrm>
            <a:off x="457200" y="5769401"/>
            <a:ext cx="7960946" cy="923330"/>
          </a:xfrm>
          <a:prstGeom prst="rect">
            <a:avLst/>
          </a:prstGeom>
          <a:noFill/>
        </p:spPr>
        <p:txBody>
          <a:bodyPr wrap="none" rtlCol="0">
            <a:spAutoFit/>
          </a:bodyPr>
          <a:lstStyle/>
          <a:p>
            <a:r>
              <a:rPr lang="en-US" dirty="0" smtClean="0"/>
              <a:t>Clearly stats too small for Autocorrelation (hence LRGs cross correlation)</a:t>
            </a:r>
          </a:p>
          <a:p>
            <a:r>
              <a:rPr lang="en-US" dirty="0" smtClean="0"/>
              <a:t>Shape is consistent with, but uncertain . . .</a:t>
            </a:r>
          </a:p>
          <a:p>
            <a:r>
              <a:rPr lang="en-US" dirty="0" smtClean="0"/>
              <a:t>smaller amplitude than LRGs - &gt; implying less clustered, negative not enough </a:t>
            </a:r>
            <a:r>
              <a:rPr lang="en-US" dirty="0" err="1" smtClean="0"/>
              <a:t>rands</a:t>
            </a:r>
            <a:endParaRPr lang="en-US" dirty="0"/>
          </a:p>
        </p:txBody>
      </p:sp>
      <p:pic>
        <p:nvPicPr>
          <p:cNvPr id="7" name="Picture 6"/>
          <p:cNvPicPr>
            <a:picLocks noChangeAspect="1"/>
          </p:cNvPicPr>
          <p:nvPr/>
        </p:nvPicPr>
        <p:blipFill>
          <a:blip r:embed="rId2"/>
          <a:stretch>
            <a:fillRect/>
          </a:stretch>
        </p:blipFill>
        <p:spPr>
          <a:xfrm>
            <a:off x="1408340" y="1143000"/>
            <a:ext cx="6870097" cy="4999526"/>
          </a:xfrm>
          <a:prstGeom prst="rect">
            <a:avLst/>
          </a:prstGeom>
        </p:spPr>
      </p:pic>
      <p:sp>
        <p:nvSpPr>
          <p:cNvPr id="8" name="TextBox 7"/>
          <p:cNvSpPr txBox="1"/>
          <p:nvPr/>
        </p:nvSpPr>
        <p:spPr>
          <a:xfrm>
            <a:off x="3505200" y="1752600"/>
            <a:ext cx="4440414" cy="646331"/>
          </a:xfrm>
          <a:prstGeom prst="rect">
            <a:avLst/>
          </a:prstGeom>
          <a:noFill/>
        </p:spPr>
        <p:txBody>
          <a:bodyPr wrap="none" rtlCol="0">
            <a:spAutoFit/>
          </a:bodyPr>
          <a:lstStyle/>
          <a:p>
            <a:r>
              <a:rPr lang="en-US" dirty="0" smtClean="0"/>
              <a:t>Just show 1, compared with LRG over-plotted</a:t>
            </a:r>
          </a:p>
          <a:p>
            <a:r>
              <a:rPr lang="en-US" dirty="0" smtClean="0"/>
              <a:t> </a:t>
            </a:r>
            <a:endParaRPr lang="en-US" dirty="0"/>
          </a:p>
        </p:txBody>
      </p:sp>
    </p:spTree>
    <p:extLst>
      <p:ext uri="{BB962C8B-B14F-4D97-AF65-F5344CB8AC3E}">
        <p14:creationId xmlns:p14="http://schemas.microsoft.com/office/powerpoint/2010/main" val="6608703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0"/>
            <a:ext cx="7900119" cy="1384995"/>
          </a:xfrm>
          <a:prstGeom prst="rect">
            <a:avLst/>
          </a:prstGeom>
          <a:noFill/>
        </p:spPr>
        <p:txBody>
          <a:bodyPr wrap="none" rtlCol="0">
            <a:spAutoFit/>
          </a:bodyPr>
          <a:lstStyle/>
          <a:p>
            <a:r>
              <a:rPr lang="en-US" sz="3000" dirty="0" smtClean="0"/>
              <a:t>Auto Correlation Function of 479 Peas from DR12</a:t>
            </a:r>
          </a:p>
          <a:p>
            <a:r>
              <a:rPr lang="en-US" dirty="0"/>
              <a:t>	</a:t>
            </a:r>
            <a:r>
              <a:rPr lang="en-US" dirty="0" smtClean="0"/>
              <a:t>Errors are jackknifed over 13 approximately equal area bins</a:t>
            </a:r>
          </a:p>
          <a:p>
            <a:r>
              <a:rPr lang="en-US" dirty="0" smtClean="0"/>
              <a:t>		Green: </a:t>
            </a:r>
            <a:r>
              <a:rPr lang="en-US" dirty="0" err="1" smtClean="0"/>
              <a:t>randoms</a:t>
            </a:r>
            <a:r>
              <a:rPr lang="en-US" dirty="0" smtClean="0"/>
              <a:t> are varied by only z (a)</a:t>
            </a:r>
          </a:p>
          <a:p>
            <a:r>
              <a:rPr lang="en-US" dirty="0"/>
              <a:t>	</a:t>
            </a:r>
            <a:r>
              <a:rPr lang="en-US" dirty="0" smtClean="0"/>
              <a:t>	Blue: </a:t>
            </a:r>
            <a:r>
              <a:rPr lang="en-US" dirty="0" err="1" smtClean="0"/>
              <a:t>randoms</a:t>
            </a:r>
            <a:r>
              <a:rPr lang="en-US" dirty="0" smtClean="0"/>
              <a:t> are also varied by +/-1deg in </a:t>
            </a:r>
            <a:r>
              <a:rPr lang="en-US" dirty="0" err="1" smtClean="0"/>
              <a:t>ra</a:t>
            </a:r>
            <a:r>
              <a:rPr lang="en-US" dirty="0" smtClean="0"/>
              <a:t>/</a:t>
            </a:r>
            <a:r>
              <a:rPr lang="en-US" dirty="0" err="1" smtClean="0"/>
              <a:t>dec</a:t>
            </a:r>
            <a:r>
              <a:rPr lang="en-US" dirty="0" smtClean="0"/>
              <a:t> (b)</a:t>
            </a:r>
            <a:endParaRPr lang="en-US" dirty="0"/>
          </a:p>
        </p:txBody>
      </p:sp>
      <p:sp>
        <p:nvSpPr>
          <p:cNvPr id="6" name="TextBox 5"/>
          <p:cNvSpPr txBox="1"/>
          <p:nvPr/>
        </p:nvSpPr>
        <p:spPr>
          <a:xfrm>
            <a:off x="457200" y="5769401"/>
            <a:ext cx="7960946" cy="923330"/>
          </a:xfrm>
          <a:prstGeom prst="rect">
            <a:avLst/>
          </a:prstGeom>
          <a:noFill/>
        </p:spPr>
        <p:txBody>
          <a:bodyPr wrap="none" rtlCol="0">
            <a:spAutoFit/>
          </a:bodyPr>
          <a:lstStyle/>
          <a:p>
            <a:r>
              <a:rPr lang="en-US" dirty="0" smtClean="0"/>
              <a:t>Clearly stats too small for Autocorrelation (hence LRGs cross correlation)</a:t>
            </a:r>
          </a:p>
          <a:p>
            <a:r>
              <a:rPr lang="en-US" dirty="0" smtClean="0"/>
              <a:t>Shape is consistent with, but uncertain . . .</a:t>
            </a:r>
          </a:p>
          <a:p>
            <a:r>
              <a:rPr lang="en-US" dirty="0" smtClean="0"/>
              <a:t>smaller amplitude than LRGs - &gt; implying less clustered, negative not enough </a:t>
            </a:r>
            <a:r>
              <a:rPr lang="en-US" dirty="0" err="1" smtClean="0"/>
              <a:t>rands</a:t>
            </a:r>
            <a:endParaRPr lang="en-US" dirty="0"/>
          </a:p>
        </p:txBody>
      </p:sp>
      <p:pic>
        <p:nvPicPr>
          <p:cNvPr id="7" name="Picture 6"/>
          <p:cNvPicPr>
            <a:picLocks noChangeAspect="1"/>
          </p:cNvPicPr>
          <p:nvPr/>
        </p:nvPicPr>
        <p:blipFill>
          <a:blip r:embed="rId2"/>
          <a:stretch>
            <a:fillRect/>
          </a:stretch>
        </p:blipFill>
        <p:spPr>
          <a:xfrm>
            <a:off x="1408340" y="1143000"/>
            <a:ext cx="6870097" cy="4999526"/>
          </a:xfrm>
          <a:prstGeom prst="rect">
            <a:avLst/>
          </a:prstGeom>
        </p:spPr>
      </p:pic>
      <p:sp>
        <p:nvSpPr>
          <p:cNvPr id="8" name="TextBox 7"/>
          <p:cNvSpPr txBox="1"/>
          <p:nvPr/>
        </p:nvSpPr>
        <p:spPr>
          <a:xfrm>
            <a:off x="3505200" y="1752600"/>
            <a:ext cx="4440414" cy="646331"/>
          </a:xfrm>
          <a:prstGeom prst="rect">
            <a:avLst/>
          </a:prstGeom>
          <a:noFill/>
        </p:spPr>
        <p:txBody>
          <a:bodyPr wrap="none" rtlCol="0">
            <a:spAutoFit/>
          </a:bodyPr>
          <a:lstStyle/>
          <a:p>
            <a:r>
              <a:rPr lang="en-US" dirty="0" smtClean="0"/>
              <a:t>Just show 1, compared with LRG over-plotted</a:t>
            </a:r>
          </a:p>
          <a:p>
            <a:r>
              <a:rPr lang="en-US" dirty="0" smtClean="0"/>
              <a:t> </a:t>
            </a:r>
            <a:endParaRPr lang="en-US" dirty="0"/>
          </a:p>
        </p:txBody>
      </p:sp>
    </p:spTree>
    <p:extLst>
      <p:ext uri="{BB962C8B-B14F-4D97-AF65-F5344CB8AC3E}">
        <p14:creationId xmlns:p14="http://schemas.microsoft.com/office/powerpoint/2010/main" val="3674526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sz="half" idx="1"/>
          </p:nvPr>
        </p:nvSpPr>
        <p:spPr>
          <a:xfrm>
            <a:off x="3307" y="990600"/>
            <a:ext cx="7921494" cy="4957909"/>
          </a:xfrm>
        </p:spPr>
        <p:txBody>
          <a:bodyPr>
            <a:normAutofit/>
          </a:bodyPr>
          <a:lstStyle/>
          <a:p>
            <a:pPr eaLnBrk="1" hangingPunct="1"/>
            <a:r>
              <a:rPr lang="en-US" sz="2200" i="1" dirty="0">
                <a:latin typeface="Calibri" charset="0"/>
              </a:rPr>
              <a:t>peas of cake !</a:t>
            </a:r>
          </a:p>
          <a:p>
            <a:pPr eaLnBrk="1" hangingPunct="1"/>
            <a:r>
              <a:rPr lang="en-US" sz="2200" i="1" dirty="0">
                <a:latin typeface="Calibri" charset="0"/>
              </a:rPr>
              <a:t>Do the mushy ones also count?</a:t>
            </a:r>
          </a:p>
          <a:p>
            <a:pPr eaLnBrk="1" hangingPunct="1"/>
            <a:r>
              <a:rPr lang="en-US" sz="2200" i="1" dirty="0">
                <a:latin typeface="Calibri" charset="0"/>
              </a:rPr>
              <a:t>I'm classifying my bean salad!</a:t>
            </a:r>
          </a:p>
          <a:p>
            <a:pPr eaLnBrk="1" hangingPunct="1"/>
            <a:r>
              <a:rPr lang="en-US" sz="2200" i="1" dirty="0">
                <a:latin typeface="Calibri" charset="0"/>
              </a:rPr>
              <a:t>Where are the Knights of Ni when you need them?</a:t>
            </a:r>
          </a:p>
          <a:p>
            <a:pPr lvl="1" eaLnBrk="1" hangingPunct="1"/>
            <a:r>
              <a:rPr lang="en-US" sz="2200" i="1" dirty="0">
                <a:latin typeface="Calibri" charset="0"/>
              </a:rPr>
              <a:t>"We will say 'Ni!' again to you if you do not </a:t>
            </a:r>
            <a:r>
              <a:rPr lang="en-US" sz="2200" i="1" dirty="0" err="1">
                <a:latin typeface="Calibri" charset="0"/>
              </a:rPr>
              <a:t>ap</a:t>
            </a:r>
            <a:r>
              <a:rPr lang="en-US" sz="2200" i="1" dirty="0">
                <a:latin typeface="Calibri" charset="0"/>
              </a:rPr>
              <a:t>-pea-se us . . .</a:t>
            </a:r>
            <a:r>
              <a:rPr lang="ja-JP" altLang="en-US" sz="2200" i="1" dirty="0">
                <a:latin typeface="Calibri" charset="0"/>
              </a:rPr>
              <a:t>”</a:t>
            </a:r>
            <a:r>
              <a:rPr lang="en-US" altLang="ja-JP" sz="2200" i="1" dirty="0">
                <a:latin typeface="Calibri" charset="0"/>
              </a:rPr>
              <a:t> </a:t>
            </a:r>
          </a:p>
          <a:p>
            <a:pPr eaLnBrk="1" hangingPunct="1"/>
            <a:r>
              <a:rPr lang="en-US" sz="2200" i="1" dirty="0">
                <a:latin typeface="Calibri" charset="0"/>
              </a:rPr>
              <a:t>what on earth would I do without peas !  Cheesy</a:t>
            </a:r>
          </a:p>
          <a:p>
            <a:pPr eaLnBrk="1" hangingPunct="1"/>
            <a:r>
              <a:rPr lang="en-US" sz="2200" i="1" dirty="0">
                <a:latin typeface="Calibri" charset="0"/>
              </a:rPr>
              <a:t>Practically Perfect Patching of Peas</a:t>
            </a:r>
          </a:p>
        </p:txBody>
      </p:sp>
      <p:pic>
        <p:nvPicPr>
          <p:cNvPr id="212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750" y="152401"/>
            <a:ext cx="2744849"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03" y="4191000"/>
            <a:ext cx="5474698" cy="2711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4191001"/>
            <a:ext cx="2745057" cy="27195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Rectangle 2"/>
          <p:cNvSpPr txBox="1">
            <a:spLocks noChangeArrowheads="1"/>
          </p:cNvSpPr>
          <p:nvPr/>
        </p:nvSpPr>
        <p:spPr>
          <a:xfrm>
            <a:off x="2438400" y="4193228"/>
            <a:ext cx="5029201" cy="419037"/>
          </a:xfrm>
          <a:prstGeom prst="rect">
            <a:avLst/>
          </a:prstGeom>
          <a:ln>
            <a:solidFill>
              <a:srgbClr val="008000"/>
            </a:solid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FF00"/>
                </a:solidFill>
                <a:latin typeface="Calibri" charset="0"/>
                <a:cs typeface="Verdana" charset="0"/>
              </a:rPr>
              <a:t>Small, Round &amp; Green?</a:t>
            </a:r>
            <a:endParaRPr lang="en-US" sz="3000" dirty="0">
              <a:solidFill>
                <a:srgbClr val="00FF00"/>
              </a:solidFill>
              <a:latin typeface="Calibri" charset="0"/>
              <a:cs typeface="Verdana" charset="0"/>
            </a:endParaRPr>
          </a:p>
        </p:txBody>
      </p:sp>
      <p:pic>
        <p:nvPicPr>
          <p:cNvPr id="12"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4138" y="177063"/>
            <a:ext cx="2201862" cy="38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98524" y="133350"/>
            <a:ext cx="15319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335501" y="133350"/>
            <a:ext cx="1736938" cy="494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14208809"/>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750332"/>
            <a:ext cx="8001000" cy="5822510"/>
          </a:xfrm>
          <a:prstGeom prst="rect">
            <a:avLst/>
          </a:prstGeom>
        </p:spPr>
      </p:pic>
      <p:sp>
        <p:nvSpPr>
          <p:cNvPr id="3" name="TextBox 2"/>
          <p:cNvSpPr txBox="1"/>
          <p:nvPr/>
        </p:nvSpPr>
        <p:spPr>
          <a:xfrm>
            <a:off x="685800" y="381000"/>
            <a:ext cx="6718644" cy="646331"/>
          </a:xfrm>
          <a:prstGeom prst="rect">
            <a:avLst/>
          </a:prstGeom>
          <a:noFill/>
        </p:spPr>
        <p:txBody>
          <a:bodyPr wrap="none" rtlCol="0">
            <a:spAutoFit/>
          </a:bodyPr>
          <a:lstStyle/>
          <a:p>
            <a:r>
              <a:rPr lang="en-US" dirty="0" smtClean="0"/>
              <a:t>A quick cross correlation function (no errors) to see what we’d get . . . </a:t>
            </a:r>
          </a:p>
          <a:p>
            <a:r>
              <a:rPr lang="en-US" dirty="0" smtClean="0"/>
              <a:t>Show plot with errors  &amp; add LRG overtop &amp; errors reduces</a:t>
            </a:r>
            <a:endParaRPr lang="en-US" dirty="0"/>
          </a:p>
        </p:txBody>
      </p:sp>
      <p:sp>
        <p:nvSpPr>
          <p:cNvPr id="4" name="Rectangle 3"/>
          <p:cNvSpPr/>
          <p:nvPr/>
        </p:nvSpPr>
        <p:spPr>
          <a:xfrm>
            <a:off x="1752600" y="4876800"/>
            <a:ext cx="6019800" cy="646331"/>
          </a:xfrm>
          <a:prstGeom prst="rect">
            <a:avLst/>
          </a:prstGeom>
        </p:spPr>
        <p:txBody>
          <a:bodyPr wrap="square">
            <a:spAutoFit/>
          </a:bodyPr>
          <a:lstStyle/>
          <a:p>
            <a:r>
              <a:rPr lang="de-DE" dirty="0" err="1"/>
              <a:t>array</a:t>
            </a:r>
            <a:r>
              <a:rPr lang="de-DE" dirty="0"/>
              <a:t>([ -7.70946594,  67.23458255,  16.85047569,  14.00175222,  11.76177076])</a:t>
            </a:r>
            <a:endParaRPr lang="en-US" dirty="0"/>
          </a:p>
        </p:txBody>
      </p:sp>
    </p:spTree>
    <p:extLst>
      <p:ext uri="{BB962C8B-B14F-4D97-AF65-F5344CB8AC3E}">
        <p14:creationId xmlns:p14="http://schemas.microsoft.com/office/powerpoint/2010/main" val="25532605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Questions</a:t>
            </a:r>
            <a:endParaRPr lang="en-US" dirty="0"/>
          </a:p>
        </p:txBody>
      </p:sp>
      <p:sp>
        <p:nvSpPr>
          <p:cNvPr id="3" name="Content Placeholder 2"/>
          <p:cNvSpPr>
            <a:spLocks noGrp="1"/>
          </p:cNvSpPr>
          <p:nvPr>
            <p:ph idx="1"/>
          </p:nvPr>
        </p:nvSpPr>
        <p:spPr>
          <a:xfrm>
            <a:off x="152400" y="1143000"/>
            <a:ext cx="8534400" cy="5486400"/>
          </a:xfrm>
        </p:spPr>
        <p:txBody>
          <a:bodyPr>
            <a:normAutofit/>
          </a:bodyPr>
          <a:lstStyle/>
          <a:p>
            <a:r>
              <a:rPr lang="en-US" dirty="0" smtClean="0"/>
              <a:t>Evidence that peas are less clustered than LRG, working on characterize the bias, halo mass based on these plots</a:t>
            </a:r>
          </a:p>
          <a:p>
            <a:r>
              <a:rPr lang="en-US" dirty="0" smtClean="0"/>
              <a:t>Questions:</a:t>
            </a:r>
          </a:p>
          <a:p>
            <a:pPr lvl="1"/>
            <a:r>
              <a:rPr lang="en-US" dirty="0" smtClean="0"/>
              <a:t>Peas random sample, how to recreate the RA/DEC distribution?</a:t>
            </a:r>
          </a:p>
          <a:p>
            <a:pPr lvl="1"/>
            <a:r>
              <a:rPr lang="en-US" dirty="0" smtClean="0"/>
              <a:t>Jackknife for errors (computing areas across the full sky</a:t>
            </a:r>
            <a:r>
              <a:rPr lang="en-US" dirty="0"/>
              <a:t> </a:t>
            </a:r>
            <a:r>
              <a:rPr lang="en-US" dirty="0" smtClean="0"/>
              <a:t>– selecting only regions with sources.</a:t>
            </a:r>
            <a:endParaRPr lang="en-US" dirty="0"/>
          </a:p>
        </p:txBody>
      </p:sp>
    </p:spTree>
    <p:extLst>
      <p:ext uri="{BB962C8B-B14F-4D97-AF65-F5344CB8AC3E}">
        <p14:creationId xmlns:p14="http://schemas.microsoft.com/office/powerpoint/2010/main" val="12693670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HST Search - PEAS</a:t>
            </a:r>
            <a:endParaRPr lang="en-US" dirty="0">
              <a:solidFill>
                <a:srgbClr val="008000"/>
              </a:solidFill>
            </a:endParaRPr>
          </a:p>
        </p:txBody>
      </p:sp>
      <p:sp>
        <p:nvSpPr>
          <p:cNvPr id="4" name="Content Placeholder 3"/>
          <p:cNvSpPr>
            <a:spLocks noGrp="1"/>
          </p:cNvSpPr>
          <p:nvPr>
            <p:ph idx="1"/>
          </p:nvPr>
        </p:nvSpPr>
        <p:spPr>
          <a:xfrm>
            <a:off x="457200" y="1308100"/>
            <a:ext cx="8597900" cy="5257800"/>
          </a:xfrm>
        </p:spPr>
        <p:txBody>
          <a:bodyPr>
            <a:normAutofit fontScale="85000" lnSpcReduction="20000"/>
          </a:bodyPr>
          <a:lstStyle/>
          <a:p>
            <a:r>
              <a:rPr lang="en-US" dirty="0" smtClean="0"/>
              <a:t>63 of the 1346 ‘new’ BOSS peas are in HST imaging + 11 of the 24 original peas not in BOSS search result</a:t>
            </a:r>
          </a:p>
          <a:p>
            <a:pPr lvl="1"/>
            <a:r>
              <a:rPr lang="en-US" dirty="0" smtClean="0"/>
              <a:t>Trying to get actual data now</a:t>
            </a:r>
            <a:r>
              <a:rPr lang="is-IS" dirty="0" smtClean="0"/>
              <a:t>….</a:t>
            </a:r>
          </a:p>
          <a:p>
            <a:r>
              <a:rPr lang="is-IS" dirty="0" smtClean="0"/>
              <a:t>Recent proposals:</a:t>
            </a:r>
          </a:p>
          <a:p>
            <a:pPr lvl="1"/>
            <a:r>
              <a:rPr lang="en-US" b="1" dirty="0"/>
              <a:t>Lyman alpha escape in Green Pea galaxies (give peas a chance</a:t>
            </a:r>
            <a:r>
              <a:rPr lang="en-US" b="1" dirty="0" smtClean="0"/>
              <a:t>)</a:t>
            </a:r>
          </a:p>
          <a:p>
            <a:pPr lvl="1"/>
            <a:r>
              <a:rPr lang="en-US" b="1" dirty="0"/>
              <a:t>Green Pea Galaxies: Extreme, Optically-Thin Starbursts</a:t>
            </a:r>
            <a:r>
              <a:rPr lang="en-US" b="1" dirty="0" smtClean="0"/>
              <a:t>?</a:t>
            </a:r>
          </a:p>
          <a:p>
            <a:pPr lvl="1"/>
            <a:r>
              <a:rPr lang="en-US" b="1" dirty="0"/>
              <a:t>UV Spectroscopy of Lyman Break Galaxy Analogs: A Local Window on the Early </a:t>
            </a:r>
            <a:r>
              <a:rPr lang="en-US" b="1" dirty="0" smtClean="0"/>
              <a:t>Universe</a:t>
            </a:r>
            <a:endParaRPr lang="en-US" dirty="0"/>
          </a:p>
          <a:p>
            <a:pPr lvl="1"/>
            <a:r>
              <a:rPr lang="en-US" b="1" dirty="0"/>
              <a:t>Origin of double peaks in Lyman-alpha spectra: diffuse halos or Lyman continuum leakage?</a:t>
            </a:r>
            <a:endParaRPr lang="en-US" dirty="0"/>
          </a:p>
          <a:p>
            <a:pPr lvl="1"/>
            <a:r>
              <a:rPr lang="en-US" b="1" dirty="0"/>
              <a:t>Unveiling the Dark Baryons II: the First Sample of OVI Emission Imaging</a:t>
            </a:r>
            <a:endParaRPr lang="en-US" dirty="0"/>
          </a:p>
          <a:p>
            <a:pPr lvl="1"/>
            <a:r>
              <a:rPr lang="en-US" b="1" dirty="0"/>
              <a:t>UV Snapshot of Low-redshift Massive Star-forming Galaxies: Searching for the Analogs of High-redshift Clumpy Galaxies</a:t>
            </a:r>
            <a:endParaRPr lang="en-US" dirty="0" smtClean="0"/>
          </a:p>
          <a:p>
            <a:endParaRPr lang="en-US" dirty="0"/>
          </a:p>
        </p:txBody>
      </p:sp>
    </p:spTree>
    <p:extLst>
      <p:ext uri="{BB962C8B-B14F-4D97-AF65-F5344CB8AC3E}">
        <p14:creationId xmlns:p14="http://schemas.microsoft.com/office/powerpoint/2010/main" val="13037594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9391"/>
            <a:ext cx="9144000" cy="8405664"/>
          </a:xfrm>
          <a:prstGeom prst="rect">
            <a:avLst/>
          </a:prstGeom>
        </p:spPr>
      </p:pic>
      <p:sp>
        <p:nvSpPr>
          <p:cNvPr id="5" name="TextBox 4"/>
          <p:cNvSpPr txBox="1"/>
          <p:nvPr/>
        </p:nvSpPr>
        <p:spPr>
          <a:xfrm>
            <a:off x="0" y="0"/>
            <a:ext cx="8743573" cy="769441"/>
          </a:xfrm>
          <a:prstGeom prst="rect">
            <a:avLst/>
          </a:prstGeom>
          <a:noFill/>
        </p:spPr>
        <p:txBody>
          <a:bodyPr wrap="square" rtlCol="0">
            <a:spAutoFit/>
          </a:bodyPr>
          <a:lstStyle/>
          <a:p>
            <a:r>
              <a:rPr lang="en-US" sz="2200" b="1" dirty="0" smtClean="0"/>
              <a:t>Kevin’s HST SNAP proposal / ~15 </a:t>
            </a:r>
            <a:r>
              <a:rPr lang="en-US" sz="2200" b="1" dirty="0" err="1" smtClean="0"/>
              <a:t>Mpc</a:t>
            </a:r>
            <a:r>
              <a:rPr lang="en-US" sz="2200" b="1" dirty="0" smtClean="0"/>
              <a:t>/h to nearest DR7 LRGs</a:t>
            </a:r>
          </a:p>
          <a:p>
            <a:endParaRPr lang="en-US" sz="2200" b="1" dirty="0" smtClean="0"/>
          </a:p>
        </p:txBody>
      </p:sp>
    </p:spTree>
    <p:extLst>
      <p:ext uri="{BB962C8B-B14F-4D97-AF65-F5344CB8AC3E}">
        <p14:creationId xmlns:p14="http://schemas.microsoft.com/office/powerpoint/2010/main" val="33911852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Mapping Environment of Green Peas</a:t>
            </a:r>
            <a:endParaRPr lang="en-US" dirty="0"/>
          </a:p>
        </p:txBody>
      </p:sp>
      <p:sp>
        <p:nvSpPr>
          <p:cNvPr id="3" name="Content Placeholder 2"/>
          <p:cNvSpPr>
            <a:spLocks noGrp="1"/>
          </p:cNvSpPr>
          <p:nvPr>
            <p:ph idx="1"/>
          </p:nvPr>
        </p:nvSpPr>
        <p:spPr/>
        <p:txBody>
          <a:bodyPr/>
          <a:lstStyle/>
          <a:p>
            <a:r>
              <a:rPr lang="en-US" dirty="0" smtClean="0"/>
              <a:t>Original idea – match peas to a Mock Universe</a:t>
            </a:r>
          </a:p>
          <a:p>
            <a:r>
              <a:rPr lang="en-US" dirty="0" smtClean="0"/>
              <a:t>Looking at abundance matching </a:t>
            </a:r>
          </a:p>
          <a:p>
            <a:pPr lvl="1"/>
            <a:r>
              <a:rPr lang="en-US" dirty="0"/>
              <a:t>e</a:t>
            </a:r>
            <a:r>
              <a:rPr lang="en-US" dirty="0" smtClean="0"/>
              <a:t>.g., distance to 5</a:t>
            </a:r>
            <a:r>
              <a:rPr lang="en-US" baseline="30000" dirty="0" smtClean="0"/>
              <a:t>th</a:t>
            </a:r>
            <a:r>
              <a:rPr lang="en-US" dirty="0" smtClean="0"/>
              <a:t> nearest neighbor (W/in </a:t>
            </a:r>
            <a:r>
              <a:rPr lang="en-US" dirty="0" err="1" smtClean="0"/>
              <a:t>Mstar</a:t>
            </a:r>
            <a:r>
              <a:rPr lang="en-US" dirty="0" smtClean="0"/>
              <a:t>)</a:t>
            </a:r>
          </a:p>
          <a:p>
            <a:pPr lvl="1"/>
            <a:r>
              <a:rPr lang="en-US" dirty="0" smtClean="0"/>
              <a:t>e.g., distribution of Neighbors within 1/5 </a:t>
            </a:r>
            <a:r>
              <a:rPr lang="en-US" dirty="0" err="1" smtClean="0"/>
              <a:t>Mpc</a:t>
            </a:r>
            <a:endParaRPr lang="en-US" dirty="0"/>
          </a:p>
        </p:txBody>
      </p:sp>
    </p:spTree>
    <p:extLst>
      <p:ext uri="{BB962C8B-B14F-4D97-AF65-F5344CB8AC3E}">
        <p14:creationId xmlns:p14="http://schemas.microsoft.com/office/powerpoint/2010/main" val="213096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374"/>
            <a:ext cx="8229600" cy="1143000"/>
          </a:xfrm>
        </p:spPr>
        <p:txBody>
          <a:bodyPr/>
          <a:lstStyle/>
          <a:p>
            <a:r>
              <a:rPr lang="en-US" b="1" u="sng" dirty="0" smtClean="0"/>
              <a:t>Searching for Pea Neighbors</a:t>
            </a:r>
            <a:endParaRPr lang="en-US" b="1" u="sng" dirty="0"/>
          </a:p>
        </p:txBody>
      </p:sp>
      <p:sp>
        <p:nvSpPr>
          <p:cNvPr id="3" name="Content Placeholder 2"/>
          <p:cNvSpPr>
            <a:spLocks noGrp="1"/>
          </p:cNvSpPr>
          <p:nvPr>
            <p:ph idx="1"/>
          </p:nvPr>
        </p:nvSpPr>
        <p:spPr>
          <a:xfrm>
            <a:off x="195742" y="1189374"/>
            <a:ext cx="8637778" cy="4991696"/>
          </a:xfrm>
        </p:spPr>
        <p:txBody>
          <a:bodyPr>
            <a:normAutofit fontScale="92500"/>
          </a:bodyPr>
          <a:lstStyle/>
          <a:p>
            <a:r>
              <a:rPr lang="en-US" dirty="0" smtClean="0"/>
              <a:t>Starting with the original sample of 80 peas, looking within 50 </a:t>
            </a:r>
            <a:r>
              <a:rPr lang="en-US" dirty="0" err="1" smtClean="0"/>
              <a:t>Mpc</a:t>
            </a:r>
            <a:r>
              <a:rPr lang="en-US" dirty="0"/>
              <a:t> </a:t>
            </a:r>
            <a:r>
              <a:rPr lang="en-US" dirty="0" smtClean="0"/>
              <a:t>projected</a:t>
            </a:r>
          </a:p>
          <a:p>
            <a:pPr marL="0" indent="0">
              <a:buNone/>
            </a:pPr>
            <a:r>
              <a:rPr lang="en-US" dirty="0" smtClean="0"/>
              <a:t>Neighbors found with </a:t>
            </a:r>
            <a:r>
              <a:rPr lang="en-US" dirty="0" err="1" smtClean="0"/>
              <a:t>specz</a:t>
            </a:r>
            <a:r>
              <a:rPr lang="en-US" dirty="0" smtClean="0"/>
              <a:t>         					427 </a:t>
            </a:r>
          </a:p>
          <a:p>
            <a:pPr marL="0" indent="0">
              <a:buNone/>
            </a:pPr>
            <a:r>
              <a:rPr lang="en-US" dirty="0"/>
              <a:t>Neighbors in photometric catalog      </a:t>
            </a:r>
            <a:r>
              <a:rPr lang="en-US" dirty="0" smtClean="0"/>
              <a:t>			120595 </a:t>
            </a:r>
            <a:endParaRPr lang="en-US" dirty="0"/>
          </a:p>
          <a:p>
            <a:pPr marL="0" indent="0">
              <a:buNone/>
            </a:pPr>
            <a:r>
              <a:rPr lang="en-US" dirty="0"/>
              <a:t>Neighbors found with photo </a:t>
            </a:r>
            <a:r>
              <a:rPr lang="en-US" dirty="0" smtClean="0"/>
              <a:t>redshift </a:t>
            </a:r>
            <a:r>
              <a:rPr lang="en-US" dirty="0" err="1" smtClean="0"/>
              <a:t>est</a:t>
            </a:r>
            <a:r>
              <a:rPr lang="en-US" dirty="0"/>
              <a:t>       </a:t>
            </a:r>
            <a:r>
              <a:rPr lang="en-US" dirty="0" smtClean="0"/>
              <a:t>		20743 </a:t>
            </a:r>
            <a:endParaRPr lang="en-US" dirty="0"/>
          </a:p>
          <a:p>
            <a:pPr marL="0" indent="0">
              <a:buNone/>
            </a:pPr>
            <a:r>
              <a:rPr lang="en-US" dirty="0"/>
              <a:t>Neighbors found w/ </a:t>
            </a:r>
            <a:r>
              <a:rPr lang="en-US" dirty="0" err="1"/>
              <a:t>photoz</a:t>
            </a:r>
            <a:r>
              <a:rPr lang="en-US" dirty="0"/>
              <a:t> in 1sig of </a:t>
            </a:r>
            <a:r>
              <a:rPr lang="en-US" dirty="0" smtClean="0"/>
              <a:t>pea z </a:t>
            </a:r>
            <a:r>
              <a:rPr lang="en-US" dirty="0"/>
              <a:t>        9844 </a:t>
            </a:r>
          </a:p>
          <a:p>
            <a:pPr marL="0" indent="0">
              <a:buNone/>
            </a:pPr>
            <a:r>
              <a:rPr lang="en-US" dirty="0" smtClean="0"/>
              <a:t>							+ -&gt; photo </a:t>
            </a:r>
            <a:r>
              <a:rPr lang="en-US" dirty="0"/>
              <a:t>error class 1        3560 </a:t>
            </a:r>
          </a:p>
          <a:p>
            <a:pPr marL="0" indent="0">
              <a:buNone/>
            </a:pPr>
            <a:r>
              <a:rPr lang="en-US" i="1" dirty="0" smtClean="0"/>
              <a:t>*** only a handful (35) remain if looking within 5 </a:t>
            </a:r>
            <a:r>
              <a:rPr lang="en-US" i="1" dirty="0" err="1" smtClean="0"/>
              <a:t>Mpc</a:t>
            </a:r>
            <a:r>
              <a:rPr lang="is-IS" i="1" dirty="0" smtClean="0"/>
              <a:t>… ***</a:t>
            </a:r>
            <a:endParaRPr lang="en-US" i="1" dirty="0" smtClean="0"/>
          </a:p>
        </p:txBody>
      </p:sp>
    </p:spTree>
    <p:extLst>
      <p:ext uri="{BB962C8B-B14F-4D97-AF65-F5344CB8AC3E}">
        <p14:creationId xmlns:p14="http://schemas.microsoft.com/office/powerpoint/2010/main" val="4172700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700"/>
            <a:ext cx="7086600" cy="6870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9154" name="Text Box 6"/>
          <p:cNvSpPr txBox="1">
            <a:spLocks noChangeArrowheads="1"/>
          </p:cNvSpPr>
          <p:nvPr/>
        </p:nvSpPr>
        <p:spPr bwMode="auto">
          <a:xfrm>
            <a:off x="-228600" y="152400"/>
            <a:ext cx="2685860" cy="17543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ctr"/>
            <a:r>
              <a:rPr lang="en-US" sz="2800" b="0" i="0" dirty="0">
                <a:latin typeface="Verdana" charset="0"/>
                <a:cs typeface="Verdana" charset="0"/>
              </a:rPr>
              <a:t>Green </a:t>
            </a:r>
          </a:p>
          <a:p>
            <a:pPr algn="ctr"/>
            <a:r>
              <a:rPr lang="en-US" sz="2800" b="0" i="0" dirty="0" smtClean="0">
                <a:latin typeface="Verdana" charset="0"/>
                <a:cs typeface="Verdana" charset="0"/>
              </a:rPr>
              <a:t>Peas paper title</a:t>
            </a:r>
            <a:endParaRPr lang="en-US" sz="2800" b="0" i="0" dirty="0">
              <a:latin typeface="Verdana" charset="0"/>
              <a:cs typeface="Verdana" charset="0"/>
            </a:endParaRPr>
          </a:p>
          <a:p>
            <a:pPr algn="ctr"/>
            <a:endParaRPr lang="en-US" dirty="0"/>
          </a:p>
        </p:txBody>
      </p:sp>
      <p:pic>
        <p:nvPicPr>
          <p:cNvPr id="7" name="Picture 11" descr="b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98809"/>
            <a:ext cx="4876800" cy="4062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9"/>
          <p:cNvSpPr txBox="1">
            <a:spLocks noChangeArrowheads="1"/>
          </p:cNvSpPr>
          <p:nvPr/>
        </p:nvSpPr>
        <p:spPr bwMode="auto">
          <a:xfrm>
            <a:off x="5791200" y="6483350"/>
            <a:ext cx="3270250" cy="3698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dirty="0" err="1">
                <a:solidFill>
                  <a:srgbClr val="00FF00"/>
                </a:solidFill>
                <a:latin typeface="Verdana" charset="0"/>
                <a:cs typeface="Verdana" charset="0"/>
              </a:rPr>
              <a:t>Cardamone</a:t>
            </a:r>
            <a:r>
              <a:rPr lang="en-US" sz="1800" b="0" i="0" dirty="0">
                <a:solidFill>
                  <a:srgbClr val="00FF00"/>
                </a:solidFill>
                <a:latin typeface="Verdana" charset="0"/>
                <a:cs typeface="Verdana" charset="0"/>
              </a:rPr>
              <a:t> et al. 2009</a:t>
            </a:r>
          </a:p>
        </p:txBody>
      </p:sp>
    </p:spTree>
    <p:extLst>
      <p:ext uri="{BB962C8B-B14F-4D97-AF65-F5344CB8AC3E}">
        <p14:creationId xmlns:p14="http://schemas.microsoft.com/office/powerpoint/2010/main" val="29380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5" descr="ss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5500"/>
            <a:ext cx="6783388" cy="565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46" name="Rectangle 2"/>
          <p:cNvSpPr>
            <a:spLocks noGrp="1" noChangeArrowheads="1"/>
          </p:cNvSpPr>
          <p:nvPr>
            <p:ph type="title"/>
          </p:nvPr>
        </p:nvSpPr>
        <p:spPr>
          <a:xfrm>
            <a:off x="1905000" y="152400"/>
            <a:ext cx="7086600" cy="609600"/>
          </a:xfrm>
        </p:spPr>
        <p:txBody>
          <a:bodyPr>
            <a:normAutofit fontScale="90000"/>
          </a:bodyPr>
          <a:lstStyle/>
          <a:p>
            <a:pPr eaLnBrk="1" hangingPunct="1"/>
            <a:r>
              <a:rPr lang="en-US" sz="3500">
                <a:latin typeface="Verdana" charset="0"/>
                <a:cs typeface="Verdana" charset="0"/>
              </a:rPr>
              <a:t>Specific Star Formation Rate </a:t>
            </a:r>
            <a:endParaRPr lang="en-US">
              <a:latin typeface="Verdana" charset="0"/>
              <a:cs typeface="Verdana" charset="0"/>
            </a:endParaRPr>
          </a:p>
        </p:txBody>
      </p:sp>
      <p:sp>
        <p:nvSpPr>
          <p:cNvPr id="57347" name="Text Box 11"/>
          <p:cNvSpPr txBox="1">
            <a:spLocks noChangeArrowheads="1"/>
          </p:cNvSpPr>
          <p:nvPr/>
        </p:nvSpPr>
        <p:spPr bwMode="auto">
          <a:xfrm rot="2400000">
            <a:off x="6527800" y="4429125"/>
            <a:ext cx="2536825" cy="369888"/>
          </a:xfrm>
          <a:prstGeom prst="rect">
            <a:avLst/>
          </a:prstGeom>
          <a:noFill/>
          <a:ln>
            <a:noFill/>
          </a:ln>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i="0">
                <a:latin typeface="Verdana" charset="0"/>
                <a:cs typeface="Verdana" charset="0"/>
              </a:rPr>
              <a:t>SFR = 10  M</a:t>
            </a:r>
            <a:r>
              <a:rPr lang="en-US" sz="1800" i="0" baseline="-25000">
                <a:latin typeface="Verdana" charset="0"/>
                <a:cs typeface="Verdana" charset="0"/>
              </a:rPr>
              <a:t>sun</a:t>
            </a:r>
            <a:r>
              <a:rPr lang="en-US" sz="1800" i="0">
                <a:latin typeface="Verdana" charset="0"/>
                <a:cs typeface="Verdana" charset="0"/>
              </a:rPr>
              <a:t>yr</a:t>
            </a:r>
            <a:r>
              <a:rPr lang="en-US" sz="1800" i="0" baseline="30000">
                <a:latin typeface="Verdana" charset="0"/>
                <a:cs typeface="Verdana" charset="0"/>
              </a:rPr>
              <a:t>-1</a:t>
            </a:r>
            <a:endParaRPr lang="en-US">
              <a:latin typeface="Verdana" charset="0"/>
              <a:cs typeface="Verdana" charset="0"/>
            </a:endParaRPr>
          </a:p>
        </p:txBody>
      </p:sp>
      <p:sp>
        <p:nvSpPr>
          <p:cNvPr id="57348" name="Text Box 16"/>
          <p:cNvSpPr txBox="1">
            <a:spLocks noChangeArrowheads="1"/>
          </p:cNvSpPr>
          <p:nvPr/>
        </p:nvSpPr>
        <p:spPr bwMode="auto">
          <a:xfrm>
            <a:off x="4572000" y="1371600"/>
            <a:ext cx="984250" cy="4619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solidFill>
                  <a:srgbClr val="8000FF"/>
                </a:solidFill>
                <a:latin typeface="Verdana" charset="0"/>
                <a:cs typeface="Verdana" charset="0"/>
              </a:rPr>
              <a:t>Peas</a:t>
            </a:r>
            <a:endParaRPr lang="en-US" b="0">
              <a:latin typeface="Verdana" charset="0"/>
              <a:cs typeface="Verdana" charset="0"/>
            </a:endParaRPr>
          </a:p>
        </p:txBody>
      </p:sp>
      <p:sp>
        <p:nvSpPr>
          <p:cNvPr id="57349" name="Text Box 17"/>
          <p:cNvSpPr txBox="1">
            <a:spLocks noChangeArrowheads="1"/>
          </p:cNvSpPr>
          <p:nvPr/>
        </p:nvSpPr>
        <p:spPr bwMode="auto">
          <a:xfrm>
            <a:off x="4267200" y="4953000"/>
            <a:ext cx="3275013" cy="4619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Galaxy Zoo Mergers</a:t>
            </a:r>
          </a:p>
        </p:txBody>
      </p:sp>
      <p:sp>
        <p:nvSpPr>
          <p:cNvPr id="57350"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dirty="0" err="1">
                <a:latin typeface="Verdana" charset="0"/>
                <a:cs typeface="Verdana" charset="0"/>
              </a:rPr>
              <a:t>Cardamone</a:t>
            </a:r>
            <a:r>
              <a:rPr lang="en-US" sz="1800" b="0" i="0" dirty="0">
                <a:latin typeface="Verdana" charset="0"/>
                <a:cs typeface="Verdana" charset="0"/>
              </a:rPr>
              <a:t> et al. 2009</a:t>
            </a:r>
          </a:p>
        </p:txBody>
      </p:sp>
      <p:sp>
        <p:nvSpPr>
          <p:cNvPr id="2" name="TextBox 1"/>
          <p:cNvSpPr txBox="1"/>
          <p:nvPr/>
        </p:nvSpPr>
        <p:spPr>
          <a:xfrm>
            <a:off x="3429000" y="5715000"/>
            <a:ext cx="839788" cy="461963"/>
          </a:xfrm>
          <a:prstGeom prst="rect">
            <a:avLst/>
          </a:prstGeom>
          <a:solidFill>
            <a:schemeClr val="bg1"/>
          </a:solidFill>
        </p:spPr>
        <p:txBody>
          <a:bodyPr wrap="none">
            <a:spAutoFit/>
          </a:bodyPr>
          <a:lstStyle/>
          <a:p>
            <a:pPr>
              <a:defRPr/>
            </a:pPr>
            <a:r>
              <a:rPr lang="en-US" b="0" i="0" dirty="0">
                <a:latin typeface="+mn-lt"/>
              </a:rPr>
              <a:t>small</a:t>
            </a:r>
          </a:p>
        </p:txBody>
      </p:sp>
      <p:sp>
        <p:nvSpPr>
          <p:cNvPr id="9" name="TextBox 8"/>
          <p:cNvSpPr txBox="1"/>
          <p:nvPr/>
        </p:nvSpPr>
        <p:spPr>
          <a:xfrm>
            <a:off x="7467600" y="5791200"/>
            <a:ext cx="808038" cy="461963"/>
          </a:xfrm>
          <a:prstGeom prst="rect">
            <a:avLst/>
          </a:prstGeom>
          <a:solidFill>
            <a:schemeClr val="bg1"/>
          </a:solidFill>
        </p:spPr>
        <p:txBody>
          <a:bodyPr wrap="none">
            <a:spAutoFit/>
          </a:bodyPr>
          <a:lstStyle/>
          <a:p>
            <a:pPr>
              <a:defRPr/>
            </a:pPr>
            <a:r>
              <a:rPr lang="en-US" b="0" i="0" dirty="0">
                <a:latin typeface="+mn-lt"/>
              </a:rPr>
              <a:t>large</a:t>
            </a:r>
          </a:p>
        </p:txBody>
      </p:sp>
      <p:sp>
        <p:nvSpPr>
          <p:cNvPr id="10" name="TextBox 9"/>
          <p:cNvSpPr txBox="1"/>
          <p:nvPr/>
        </p:nvSpPr>
        <p:spPr>
          <a:xfrm rot="16200000">
            <a:off x="-759618" y="3274218"/>
            <a:ext cx="4724400" cy="461963"/>
          </a:xfrm>
          <a:prstGeom prst="rect">
            <a:avLst/>
          </a:prstGeom>
          <a:solidFill>
            <a:schemeClr val="bg1"/>
          </a:solidFill>
        </p:spPr>
        <p:txBody>
          <a:bodyPr>
            <a:spAutoFit/>
          </a:bodyPr>
          <a:lstStyle/>
          <a:p>
            <a:pPr>
              <a:defRPr/>
            </a:pPr>
            <a:r>
              <a:rPr lang="en-US" b="0" i="0" dirty="0">
                <a:latin typeface="+mn-lt"/>
              </a:rPr>
              <a:t>Rate of star formation per unit mass</a:t>
            </a:r>
          </a:p>
        </p:txBody>
      </p:sp>
      <p:sp>
        <p:nvSpPr>
          <p:cNvPr id="11" name="TextBox 10"/>
          <p:cNvSpPr txBox="1"/>
          <p:nvPr/>
        </p:nvSpPr>
        <p:spPr>
          <a:xfrm rot="16200000">
            <a:off x="2173288" y="5903912"/>
            <a:ext cx="839788" cy="461963"/>
          </a:xfrm>
          <a:prstGeom prst="rect">
            <a:avLst/>
          </a:prstGeom>
          <a:solidFill>
            <a:schemeClr val="bg1"/>
          </a:solidFill>
        </p:spPr>
        <p:txBody>
          <a:bodyPr wrap="none">
            <a:spAutoFit/>
          </a:bodyPr>
          <a:lstStyle/>
          <a:p>
            <a:pPr>
              <a:defRPr/>
            </a:pPr>
            <a:r>
              <a:rPr lang="en-US" b="0" i="0" dirty="0">
                <a:latin typeface="+mn-lt"/>
              </a:rPr>
              <a:t>small</a:t>
            </a:r>
          </a:p>
        </p:txBody>
      </p:sp>
      <p:sp>
        <p:nvSpPr>
          <p:cNvPr id="12" name="TextBox 11"/>
          <p:cNvSpPr txBox="1"/>
          <p:nvPr/>
        </p:nvSpPr>
        <p:spPr>
          <a:xfrm rot="16200000">
            <a:off x="2112963" y="1163637"/>
            <a:ext cx="808038" cy="461963"/>
          </a:xfrm>
          <a:prstGeom prst="rect">
            <a:avLst/>
          </a:prstGeom>
          <a:solidFill>
            <a:schemeClr val="bg1"/>
          </a:solidFill>
        </p:spPr>
        <p:txBody>
          <a:bodyPr wrap="none">
            <a:spAutoFit/>
          </a:bodyPr>
          <a:lstStyle/>
          <a:p>
            <a:pPr>
              <a:defRPr/>
            </a:pPr>
            <a:r>
              <a:rPr lang="en-US" b="0" i="0" dirty="0">
                <a:latin typeface="+mn-lt"/>
              </a:rPr>
              <a:t>large</a:t>
            </a:r>
          </a:p>
        </p:txBody>
      </p:sp>
    </p:spTree>
    <p:extLst>
      <p:ext uri="{BB962C8B-B14F-4D97-AF65-F5344CB8AC3E}">
        <p14:creationId xmlns:p14="http://schemas.microsoft.com/office/powerpoint/2010/main" val="1897353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6" descr="ss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5500"/>
            <a:ext cx="6783388" cy="565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6856" name="AutoShape 8"/>
          <p:cNvSpPr>
            <a:spLocks noChangeArrowheads="1"/>
          </p:cNvSpPr>
          <p:nvPr/>
        </p:nvSpPr>
        <p:spPr bwMode="auto">
          <a:xfrm>
            <a:off x="3733800" y="1905000"/>
            <a:ext cx="304800" cy="304800"/>
          </a:xfrm>
          <a:prstGeom prst="star5">
            <a:avLst/>
          </a:prstGeom>
          <a:solidFill>
            <a:schemeClr val="hlink"/>
          </a:solidFill>
          <a:ln w="9525">
            <a:solidFill>
              <a:schemeClr val="tx1"/>
            </a:solidFill>
            <a:miter lim="800000"/>
            <a:headEnd/>
            <a:tailEnd/>
          </a:ln>
        </p:spPr>
        <p:txBody>
          <a:bodyPr wrap="none" anchor="ctr"/>
          <a:lstStyle/>
          <a:p>
            <a:pPr>
              <a:defRPr/>
            </a:pPr>
            <a:endParaRPr lang="en-US"/>
          </a:p>
        </p:txBody>
      </p:sp>
      <p:sp>
        <p:nvSpPr>
          <p:cNvPr id="59395" name="Oval 9"/>
          <p:cNvSpPr>
            <a:spLocks noChangeArrowheads="1"/>
          </p:cNvSpPr>
          <p:nvPr/>
        </p:nvSpPr>
        <p:spPr bwMode="auto">
          <a:xfrm rot="2400000">
            <a:off x="3008313" y="2281238"/>
            <a:ext cx="2795587" cy="587375"/>
          </a:xfrm>
          <a:prstGeom prst="ellipse">
            <a:avLst/>
          </a:prstGeom>
          <a:noFill/>
          <a:ln w="57150">
            <a:solidFill>
              <a:schemeClr val="hlink"/>
            </a:solidFill>
            <a:round/>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sp>
        <p:nvSpPr>
          <p:cNvPr id="59396" name="Text Box 10"/>
          <p:cNvSpPr txBox="1">
            <a:spLocks noChangeArrowheads="1"/>
          </p:cNvSpPr>
          <p:nvPr/>
        </p:nvSpPr>
        <p:spPr bwMode="auto">
          <a:xfrm>
            <a:off x="228600" y="1295400"/>
            <a:ext cx="3032125" cy="677863"/>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solidFill>
                  <a:schemeClr val="hlink"/>
                </a:solidFill>
                <a:latin typeface="Verdana" charset="0"/>
                <a:cs typeface="Verdana" charset="0"/>
              </a:rPr>
              <a:t>Lyman-</a:t>
            </a:r>
            <a:r>
              <a:rPr lang="en-US" b="0">
                <a:solidFill>
                  <a:schemeClr val="hlink"/>
                </a:solidFill>
                <a:latin typeface="Symbol" charset="0"/>
                <a:cs typeface="Symbol" charset="0"/>
              </a:rPr>
              <a:t>a</a:t>
            </a:r>
            <a:r>
              <a:rPr lang="en-US" b="0">
                <a:solidFill>
                  <a:schemeClr val="hlink"/>
                </a:solidFill>
                <a:latin typeface="Verdana" charset="0"/>
                <a:cs typeface="Verdana" charset="0"/>
              </a:rPr>
              <a:t> Emitters </a:t>
            </a:r>
          </a:p>
          <a:p>
            <a:r>
              <a:rPr lang="en-US" sz="1400" b="0">
                <a:solidFill>
                  <a:schemeClr val="hlink"/>
                </a:solidFill>
                <a:latin typeface="Verdana" charset="0"/>
                <a:cs typeface="Verdana" charset="0"/>
              </a:rPr>
              <a:t>(Gawiser et al. 2006)</a:t>
            </a:r>
          </a:p>
        </p:txBody>
      </p:sp>
      <p:sp>
        <p:nvSpPr>
          <p:cNvPr id="59397" name="Text Box 14"/>
          <p:cNvSpPr txBox="1">
            <a:spLocks noChangeArrowheads="1"/>
          </p:cNvSpPr>
          <p:nvPr/>
        </p:nvSpPr>
        <p:spPr bwMode="auto">
          <a:xfrm rot="2400000">
            <a:off x="6678613" y="4494213"/>
            <a:ext cx="2349500" cy="369887"/>
          </a:xfrm>
          <a:prstGeom prst="rect">
            <a:avLst/>
          </a:prstGeom>
          <a:noFill/>
          <a:ln>
            <a:noFill/>
          </a:ln>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a:latin typeface="Verdana" charset="0"/>
                <a:cs typeface="Verdana" charset="0"/>
              </a:rPr>
              <a:t>SFR = 10  M</a:t>
            </a:r>
            <a:r>
              <a:rPr lang="en-US" sz="1800" b="0" i="0" baseline="-25000">
                <a:latin typeface="Verdana" charset="0"/>
                <a:cs typeface="Verdana" charset="0"/>
              </a:rPr>
              <a:t>sun</a:t>
            </a:r>
            <a:r>
              <a:rPr lang="en-US" sz="1800" b="0" i="0">
                <a:latin typeface="Verdana" charset="0"/>
                <a:cs typeface="Verdana" charset="0"/>
              </a:rPr>
              <a:t>yr</a:t>
            </a:r>
            <a:r>
              <a:rPr lang="en-US" sz="1800" b="0" i="0" baseline="30000">
                <a:latin typeface="Verdana" charset="0"/>
                <a:cs typeface="Verdana" charset="0"/>
              </a:rPr>
              <a:t>-1</a:t>
            </a:r>
            <a:endParaRPr lang="en-US" b="0">
              <a:latin typeface="Verdana" charset="0"/>
              <a:cs typeface="Verdana" charset="0"/>
            </a:endParaRPr>
          </a:p>
        </p:txBody>
      </p:sp>
      <p:sp>
        <p:nvSpPr>
          <p:cNvPr id="59398" name="Text Box 15"/>
          <p:cNvSpPr txBox="1">
            <a:spLocks noChangeArrowheads="1"/>
          </p:cNvSpPr>
          <p:nvPr/>
        </p:nvSpPr>
        <p:spPr bwMode="auto">
          <a:xfrm>
            <a:off x="288925" y="6415088"/>
            <a:ext cx="2525713" cy="30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400" b="0" i="0">
                <a:latin typeface="Arial" charset="0"/>
              </a:rPr>
              <a:t>after Castro Cerón et al. 2006</a:t>
            </a:r>
            <a:endParaRPr lang="en-US" b="0" i="0">
              <a:latin typeface="Arial" charset="0"/>
            </a:endParaRPr>
          </a:p>
        </p:txBody>
      </p:sp>
      <p:sp>
        <p:nvSpPr>
          <p:cNvPr id="59399" name="Text Box 21"/>
          <p:cNvSpPr txBox="1">
            <a:spLocks noChangeArrowheads="1"/>
          </p:cNvSpPr>
          <p:nvPr/>
        </p:nvSpPr>
        <p:spPr bwMode="auto">
          <a:xfrm>
            <a:off x="6335713" y="1066800"/>
            <a:ext cx="2200275" cy="8302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ctr"/>
            <a:r>
              <a:rPr lang="en-US" b="0" i="0">
                <a:solidFill>
                  <a:srgbClr val="0000FF"/>
                </a:solidFill>
                <a:latin typeface="Verdana" charset="0"/>
                <a:cs typeface="Verdana" charset="0"/>
              </a:rPr>
              <a:t>Lyman Break </a:t>
            </a:r>
          </a:p>
          <a:p>
            <a:pPr algn="ctr"/>
            <a:r>
              <a:rPr lang="en-US" b="0" i="0">
                <a:solidFill>
                  <a:srgbClr val="0000FF"/>
                </a:solidFill>
                <a:latin typeface="Verdana" charset="0"/>
                <a:cs typeface="Verdana" charset="0"/>
              </a:rPr>
              <a:t>Galaxies</a:t>
            </a:r>
            <a:endParaRPr lang="en-US" b="0" i="0">
              <a:latin typeface="Verdana" charset="0"/>
              <a:cs typeface="Verdana" charset="0"/>
            </a:endParaRPr>
          </a:p>
        </p:txBody>
      </p:sp>
      <p:sp>
        <p:nvSpPr>
          <p:cNvPr id="59400" name="Line 23"/>
          <p:cNvSpPr>
            <a:spLocks noChangeShapeType="1"/>
          </p:cNvSpPr>
          <p:nvPr/>
        </p:nvSpPr>
        <p:spPr bwMode="auto">
          <a:xfrm flipH="1">
            <a:off x="6858000" y="1828800"/>
            <a:ext cx="685800" cy="1143000"/>
          </a:xfrm>
          <a:prstGeom prst="line">
            <a:avLst/>
          </a:prstGeom>
          <a:noFill/>
          <a:ln w="57150">
            <a:solidFill>
              <a:srgbClr val="0000FF"/>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59401" name="Text Box 16"/>
          <p:cNvSpPr txBox="1">
            <a:spLocks noChangeArrowheads="1"/>
          </p:cNvSpPr>
          <p:nvPr/>
        </p:nvSpPr>
        <p:spPr bwMode="auto">
          <a:xfrm>
            <a:off x="4572000" y="1371600"/>
            <a:ext cx="984250" cy="4619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solidFill>
                  <a:srgbClr val="8000FF"/>
                </a:solidFill>
                <a:latin typeface="Verdana" charset="0"/>
                <a:cs typeface="Verdana" charset="0"/>
              </a:rPr>
              <a:t>Peas</a:t>
            </a:r>
            <a:endParaRPr lang="en-US" b="0">
              <a:latin typeface="Verdana" charset="0"/>
              <a:cs typeface="Verdana" charset="0"/>
            </a:endParaRPr>
          </a:p>
        </p:txBody>
      </p:sp>
      <p:sp>
        <p:nvSpPr>
          <p:cNvPr id="59402" name="Text Box 17"/>
          <p:cNvSpPr txBox="1">
            <a:spLocks noChangeArrowheads="1"/>
          </p:cNvSpPr>
          <p:nvPr/>
        </p:nvSpPr>
        <p:spPr bwMode="auto">
          <a:xfrm>
            <a:off x="4267200" y="4953000"/>
            <a:ext cx="3275013" cy="4619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Galaxy Zoo Mergers</a:t>
            </a:r>
          </a:p>
        </p:txBody>
      </p:sp>
      <p:sp>
        <p:nvSpPr>
          <p:cNvPr id="59403" name="Rectangle 2"/>
          <p:cNvSpPr>
            <a:spLocks noGrp="1" noChangeArrowheads="1"/>
          </p:cNvSpPr>
          <p:nvPr>
            <p:ph type="title"/>
          </p:nvPr>
        </p:nvSpPr>
        <p:spPr>
          <a:xfrm>
            <a:off x="1905000" y="152400"/>
            <a:ext cx="7086600" cy="609600"/>
          </a:xfrm>
        </p:spPr>
        <p:txBody>
          <a:bodyPr>
            <a:normAutofit fontScale="90000"/>
          </a:bodyPr>
          <a:lstStyle/>
          <a:p>
            <a:pPr eaLnBrk="1" hangingPunct="1"/>
            <a:r>
              <a:rPr lang="en-US" sz="3500">
                <a:latin typeface="Verdana" charset="0"/>
                <a:cs typeface="Verdana" charset="0"/>
              </a:rPr>
              <a:t>Specific Star Formation Rate</a:t>
            </a:r>
            <a:endParaRPr lang="en-US">
              <a:latin typeface="Verdana" charset="0"/>
              <a:cs typeface="Verdana" charset="0"/>
            </a:endParaRPr>
          </a:p>
        </p:txBody>
      </p:sp>
      <p:sp>
        <p:nvSpPr>
          <p:cNvPr id="59404"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a:latin typeface="Verdana" charset="0"/>
                <a:cs typeface="Verdana" charset="0"/>
              </a:rPr>
              <a:t>Cardamone et al. 2009</a:t>
            </a:r>
          </a:p>
        </p:txBody>
      </p:sp>
      <p:sp>
        <p:nvSpPr>
          <p:cNvPr id="59405" name="Text Box 10"/>
          <p:cNvSpPr txBox="1">
            <a:spLocks noChangeArrowheads="1"/>
          </p:cNvSpPr>
          <p:nvPr/>
        </p:nvSpPr>
        <p:spPr bwMode="auto">
          <a:xfrm>
            <a:off x="1066800" y="762000"/>
            <a:ext cx="5311775" cy="461963"/>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solidFill>
                  <a:schemeClr val="hlink"/>
                </a:solidFill>
                <a:latin typeface="Verdana" charset="0"/>
                <a:cs typeface="Verdana" charset="0"/>
              </a:rPr>
              <a:t>Galaxies from the early Universe</a:t>
            </a:r>
            <a:endParaRPr lang="en-US" sz="1400" b="0">
              <a:solidFill>
                <a:schemeClr val="hlink"/>
              </a:solidFill>
              <a:latin typeface="Verdana" charset="0"/>
              <a:cs typeface="Verdana" charset="0"/>
            </a:endParaRPr>
          </a:p>
        </p:txBody>
      </p:sp>
    </p:spTree>
    <p:extLst>
      <p:ext uri="{BB962C8B-B14F-4D97-AF65-F5344CB8AC3E}">
        <p14:creationId xmlns:p14="http://schemas.microsoft.com/office/powerpoint/2010/main" val="28779186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1" name="Rectangle 10"/>
          <p:cNvSpPr>
            <a:spLocks noGrp="1" noChangeArrowheads="1"/>
          </p:cNvSpPr>
          <p:nvPr>
            <p:ph type="title"/>
          </p:nvPr>
        </p:nvSpPr>
        <p:spPr>
          <a:xfrm>
            <a:off x="152400" y="152400"/>
            <a:ext cx="5867400" cy="685800"/>
          </a:xfrm>
        </p:spPr>
        <p:txBody>
          <a:bodyPr>
            <a:normAutofit fontScale="90000"/>
          </a:bodyPr>
          <a:lstStyle/>
          <a:p>
            <a:pPr eaLnBrk="1" hangingPunct="1"/>
            <a:r>
              <a:rPr lang="en-US">
                <a:latin typeface="Calibri" charset="0"/>
                <a:cs typeface="Verdana" charset="0"/>
              </a:rPr>
              <a:t>Compact Galaxies</a:t>
            </a:r>
          </a:p>
        </p:txBody>
      </p:sp>
      <p:sp>
        <p:nvSpPr>
          <p:cNvPr id="61442" name="Rectangle 11"/>
          <p:cNvSpPr>
            <a:spLocks noGrp="1" noChangeArrowheads="1"/>
          </p:cNvSpPr>
          <p:nvPr>
            <p:ph idx="1"/>
          </p:nvPr>
        </p:nvSpPr>
        <p:spPr>
          <a:xfrm>
            <a:off x="2362200" y="914400"/>
            <a:ext cx="6745288" cy="381000"/>
          </a:xfrm>
        </p:spPr>
        <p:txBody>
          <a:bodyPr>
            <a:normAutofit fontScale="85000" lnSpcReduction="20000"/>
          </a:bodyPr>
          <a:lstStyle/>
          <a:p>
            <a:pPr eaLnBrk="1" hangingPunct="1">
              <a:lnSpc>
                <a:spcPct val="90000"/>
              </a:lnSpc>
              <a:buFontTx/>
              <a:buNone/>
            </a:pPr>
            <a:r>
              <a:rPr lang="en-US" sz="2800" dirty="0">
                <a:latin typeface="Verdana" charset="0"/>
                <a:cs typeface="Verdana" charset="0"/>
              </a:rPr>
              <a:t>Hubble Space Telescope </a:t>
            </a:r>
            <a:r>
              <a:rPr lang="en-US" sz="2800" dirty="0" smtClean="0">
                <a:latin typeface="Verdana" charset="0"/>
                <a:cs typeface="Verdana" charset="0"/>
              </a:rPr>
              <a:t>Images</a:t>
            </a:r>
            <a:endParaRPr lang="en-US" sz="2800" dirty="0">
              <a:latin typeface="Verdana" charset="0"/>
              <a:cs typeface="Verdana" charset="0"/>
            </a:endParaRPr>
          </a:p>
        </p:txBody>
      </p:sp>
      <p:pic>
        <p:nvPicPr>
          <p:cNvPr id="101391"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71600"/>
            <a:ext cx="7493000" cy="2463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1392"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962400"/>
            <a:ext cx="2590800" cy="2498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1445" name="Rectangle 17"/>
          <p:cNvSpPr>
            <a:spLocks noChangeArrowheads="1"/>
          </p:cNvSpPr>
          <p:nvPr/>
        </p:nvSpPr>
        <p:spPr bwMode="auto">
          <a:xfrm>
            <a:off x="4876800" y="4800600"/>
            <a:ext cx="1447800" cy="1066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eaLnBrk="1" hangingPunct="1">
              <a:lnSpc>
                <a:spcPct val="90000"/>
              </a:lnSpc>
              <a:spcBef>
                <a:spcPct val="20000"/>
              </a:spcBef>
            </a:pPr>
            <a:r>
              <a:rPr lang="en-US" sz="2800" b="0" i="0">
                <a:latin typeface="Verdana" charset="0"/>
                <a:cs typeface="Verdana" charset="0"/>
              </a:rPr>
              <a:t>SDSS</a:t>
            </a:r>
          </a:p>
          <a:p>
            <a:pPr marL="342900" indent="-342900" eaLnBrk="1" hangingPunct="1">
              <a:lnSpc>
                <a:spcPct val="90000"/>
              </a:lnSpc>
              <a:spcBef>
                <a:spcPct val="20000"/>
              </a:spcBef>
            </a:pPr>
            <a:r>
              <a:rPr lang="en-US" sz="2800" b="0" i="0">
                <a:latin typeface="Verdana" charset="0"/>
                <a:cs typeface="Verdana" charset="0"/>
              </a:rPr>
              <a:t>Image</a:t>
            </a:r>
          </a:p>
        </p:txBody>
      </p:sp>
      <p:pic>
        <p:nvPicPr>
          <p:cNvPr id="61446"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810000"/>
            <a:ext cx="2590800" cy="25257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1447" name="AutoShape 19"/>
          <p:cNvSpPr>
            <a:spLocks noChangeArrowheads="1"/>
          </p:cNvSpPr>
          <p:nvPr/>
        </p:nvSpPr>
        <p:spPr bwMode="auto">
          <a:xfrm rot="-2400000">
            <a:off x="7924800" y="2895600"/>
            <a:ext cx="152400" cy="1752600"/>
          </a:xfrm>
          <a:prstGeom prst="upArrow">
            <a:avLst>
              <a:gd name="adj1" fmla="val 50000"/>
              <a:gd name="adj2" fmla="val 287500"/>
            </a:avLst>
          </a:prstGeom>
          <a:solidFill>
            <a:schemeClr val="accent1"/>
          </a:solidFill>
          <a:ln w="9525">
            <a:solidFill>
              <a:schemeClr val="tx1"/>
            </a:solidFill>
            <a:miter lim="800000"/>
            <a:headEnd/>
            <a:tailEnd/>
          </a:ln>
        </p:spPr>
        <p:txBody>
          <a:bodyPr wrap="none" anchor="ctr"/>
          <a:lstStyle/>
          <a:p>
            <a:endParaRPr lang="en-US"/>
          </a:p>
        </p:txBody>
      </p:sp>
      <p:sp>
        <p:nvSpPr>
          <p:cNvPr id="61448"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a:latin typeface="Verdana" charset="0"/>
                <a:cs typeface="Verdana" charset="0"/>
              </a:rPr>
              <a:t>Cardamone et al. 2009</a:t>
            </a:r>
          </a:p>
        </p:txBody>
      </p:sp>
    </p:spTree>
    <p:extLst>
      <p:ext uri="{BB962C8B-B14F-4D97-AF65-F5344CB8AC3E}">
        <p14:creationId xmlns:p14="http://schemas.microsoft.com/office/powerpoint/2010/main" val="773075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907085" y="0"/>
            <a:ext cx="8610600" cy="1143000"/>
          </a:xfrm>
        </p:spPr>
        <p:txBody>
          <a:bodyPr/>
          <a:lstStyle/>
          <a:p>
            <a:pPr eaLnBrk="1" hangingPunct="1"/>
            <a:r>
              <a:rPr lang="en-US">
                <a:latin typeface="Calibri" charset="0"/>
                <a:cs typeface="Verdana" charset="0"/>
              </a:rPr>
              <a:t>Galaxies in the Early Universe</a:t>
            </a:r>
          </a:p>
        </p:txBody>
      </p:sp>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19200"/>
            <a:ext cx="3225800" cy="322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34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19200"/>
            <a:ext cx="3276600" cy="320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34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922" y="4571999"/>
            <a:ext cx="6659278" cy="2157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3493" name="Text Box 6"/>
          <p:cNvSpPr txBox="1">
            <a:spLocks noChangeArrowheads="1"/>
          </p:cNvSpPr>
          <p:nvPr/>
        </p:nvSpPr>
        <p:spPr bwMode="auto">
          <a:xfrm>
            <a:off x="4724400" y="4038600"/>
            <a:ext cx="2706688" cy="3698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a:latin typeface="Verdana" charset="0"/>
                <a:cs typeface="Verdana" charset="0"/>
              </a:rPr>
              <a:t>Dickinson et al. 1998</a:t>
            </a:r>
          </a:p>
        </p:txBody>
      </p:sp>
      <p:sp>
        <p:nvSpPr>
          <p:cNvPr id="63494" name="Text Box 7"/>
          <p:cNvSpPr txBox="1">
            <a:spLocks noChangeArrowheads="1"/>
          </p:cNvSpPr>
          <p:nvPr/>
        </p:nvSpPr>
        <p:spPr bwMode="auto">
          <a:xfrm>
            <a:off x="1143000" y="4038600"/>
            <a:ext cx="2568575" cy="3698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a:latin typeface="Verdana" charset="0"/>
                <a:cs typeface="Verdana" charset="0"/>
              </a:rPr>
              <a:t>Overzier et al. 2008</a:t>
            </a:r>
          </a:p>
        </p:txBody>
      </p:sp>
      <p:sp>
        <p:nvSpPr>
          <p:cNvPr id="48136" name="Text Box 9"/>
          <p:cNvSpPr txBox="1">
            <a:spLocks noChangeArrowheads="1"/>
          </p:cNvSpPr>
          <p:nvPr/>
        </p:nvSpPr>
        <p:spPr bwMode="auto">
          <a:xfrm>
            <a:off x="5638800" y="1219200"/>
            <a:ext cx="2300288" cy="461963"/>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b="0" i="0" dirty="0" smtClean="0">
                <a:latin typeface="+mn-lt"/>
              </a:rPr>
              <a:t>10 Billion </a:t>
            </a:r>
            <a:r>
              <a:rPr lang="en-US" b="0" i="0" dirty="0" err="1" smtClean="0">
                <a:latin typeface="+mn-lt"/>
              </a:rPr>
              <a:t>yrs</a:t>
            </a:r>
            <a:r>
              <a:rPr lang="en-US" b="0" i="0" dirty="0" smtClean="0">
                <a:latin typeface="+mn-lt"/>
              </a:rPr>
              <a:t> ago</a:t>
            </a:r>
          </a:p>
        </p:txBody>
      </p:sp>
      <p:sp>
        <p:nvSpPr>
          <p:cNvPr id="10" name="Text Box 9"/>
          <p:cNvSpPr txBox="1">
            <a:spLocks noChangeArrowheads="1"/>
          </p:cNvSpPr>
          <p:nvPr/>
        </p:nvSpPr>
        <p:spPr bwMode="auto">
          <a:xfrm>
            <a:off x="2057400" y="1219200"/>
            <a:ext cx="2300288" cy="461963"/>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b="0" i="0" dirty="0" smtClean="0">
                <a:latin typeface="+mn-lt"/>
              </a:rPr>
              <a:t>12 Billion </a:t>
            </a:r>
            <a:r>
              <a:rPr lang="en-US" b="0" i="0" dirty="0" err="1" smtClean="0">
                <a:latin typeface="+mn-lt"/>
              </a:rPr>
              <a:t>yrs</a:t>
            </a:r>
            <a:r>
              <a:rPr lang="en-US" b="0" i="0" dirty="0" smtClean="0">
                <a:latin typeface="+mn-lt"/>
              </a:rPr>
              <a:t> ago</a:t>
            </a:r>
          </a:p>
        </p:txBody>
      </p:sp>
      <p:sp>
        <p:nvSpPr>
          <p:cNvPr id="11" name="Rectangle 11"/>
          <p:cNvSpPr>
            <a:spLocks noGrp="1" noChangeArrowheads="1"/>
          </p:cNvSpPr>
          <p:nvPr>
            <p:ph idx="1"/>
          </p:nvPr>
        </p:nvSpPr>
        <p:spPr>
          <a:xfrm>
            <a:off x="838200" y="4953000"/>
            <a:ext cx="6745288" cy="381000"/>
          </a:xfrm>
        </p:spPr>
        <p:txBody>
          <a:bodyPr>
            <a:normAutofit fontScale="85000" lnSpcReduction="20000"/>
          </a:bodyPr>
          <a:lstStyle/>
          <a:p>
            <a:pPr eaLnBrk="1" hangingPunct="1">
              <a:lnSpc>
                <a:spcPct val="90000"/>
              </a:lnSpc>
              <a:buFontTx/>
              <a:buNone/>
            </a:pPr>
            <a:r>
              <a:rPr lang="en-US" sz="2800" dirty="0">
                <a:latin typeface="Verdana" charset="0"/>
                <a:cs typeface="Verdana" charset="0"/>
              </a:rPr>
              <a:t>Hubble Space Telescope </a:t>
            </a:r>
            <a:r>
              <a:rPr lang="en-US" sz="2800" dirty="0" smtClean="0">
                <a:latin typeface="Verdana" charset="0"/>
                <a:cs typeface="Verdana" charset="0"/>
              </a:rPr>
              <a:t>Images of Peas</a:t>
            </a:r>
            <a:endParaRPr lang="en-US" sz="2800" dirty="0">
              <a:latin typeface="Verdana" charset="0"/>
              <a:cs typeface="Verdana" charset="0"/>
            </a:endParaRPr>
          </a:p>
        </p:txBody>
      </p:sp>
    </p:spTree>
    <p:extLst>
      <p:ext uri="{BB962C8B-B14F-4D97-AF65-F5344CB8AC3E}">
        <p14:creationId xmlns:p14="http://schemas.microsoft.com/office/powerpoint/2010/main" val="4058669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304800" y="0"/>
            <a:ext cx="8229600" cy="609600"/>
          </a:xfrm>
        </p:spPr>
        <p:txBody>
          <a:bodyPr/>
          <a:lstStyle/>
          <a:p>
            <a:pPr algn="l"/>
            <a:r>
              <a:rPr lang="en-US" sz="1800" dirty="0" smtClean="0">
                <a:latin typeface="Calibri" charset="0"/>
              </a:rPr>
              <a:t>‘</a:t>
            </a:r>
            <a:r>
              <a:rPr lang="en-US" sz="1800" dirty="0">
                <a:latin typeface="Calibri" charset="0"/>
              </a:rPr>
              <a:t>G</a:t>
            </a:r>
            <a:r>
              <a:rPr lang="en-US" sz="1800" dirty="0" smtClean="0">
                <a:latin typeface="Calibri" charset="0"/>
              </a:rPr>
              <a:t>reen </a:t>
            </a:r>
            <a:r>
              <a:rPr lang="en-US" sz="1800" dirty="0">
                <a:latin typeface="Calibri" charset="0"/>
              </a:rPr>
              <a:t>pea' galaxies could have reheated the Universe after a cosmic dark </a:t>
            </a:r>
            <a:r>
              <a:rPr lang="en-US" sz="1800" dirty="0" smtClean="0">
                <a:latin typeface="Calibri" charset="0"/>
              </a:rPr>
              <a:t>age</a:t>
            </a:r>
            <a:endParaRPr lang="en-US" sz="1800" dirty="0">
              <a:latin typeface="Calibri" charset="0"/>
            </a:endParaRPr>
          </a:p>
        </p:txBody>
      </p:sp>
      <p:sp>
        <p:nvSpPr>
          <p:cNvPr id="69634" name="Content Placeholder 2"/>
          <p:cNvSpPr>
            <a:spLocks noGrp="1"/>
          </p:cNvSpPr>
          <p:nvPr>
            <p:ph idx="1"/>
          </p:nvPr>
        </p:nvSpPr>
        <p:spPr>
          <a:xfrm>
            <a:off x="268260" y="6266339"/>
            <a:ext cx="8382000" cy="487363"/>
          </a:xfrm>
        </p:spPr>
        <p:txBody>
          <a:bodyPr>
            <a:normAutofit lnSpcReduction="10000"/>
          </a:bodyPr>
          <a:lstStyle/>
          <a:p>
            <a:pPr marL="0" indent="0">
              <a:buFont typeface="Arial" charset="0"/>
              <a:buNone/>
            </a:pPr>
            <a:r>
              <a:rPr lang="en-US" sz="1200" dirty="0">
                <a:latin typeface="Helvetica" charset="0"/>
                <a:cs typeface="Helvetica" charset="0"/>
                <a:hlinkClick r:id="rId3"/>
              </a:rPr>
              <a:t>http://www.sciencealert.com/these-green-pea-galaxies-could-have-reheated-the-universe-after-a-cosmic-dark-age</a:t>
            </a:r>
            <a:endParaRPr lang="en-US" sz="1200" dirty="0">
              <a:latin typeface="Helvetica" charset="0"/>
              <a:cs typeface="Helvetica" charset="0"/>
            </a:endParaRPr>
          </a:p>
          <a:p>
            <a:pPr marL="0" indent="0">
              <a:buFont typeface="Arial" charset="0"/>
              <a:buNone/>
            </a:pPr>
            <a:r>
              <a:rPr lang="en-US" sz="1200" dirty="0">
                <a:latin typeface="Helvetica" charset="0"/>
                <a:cs typeface="Helvetica" charset="0"/>
                <a:hlinkClick r:id="rId4"/>
              </a:rPr>
              <a:t>http://www.nature.com/nature/journal/v529/n7585/full/</a:t>
            </a:r>
            <a:r>
              <a:rPr lang="en-US" sz="1200" dirty="0" smtClean="0">
                <a:latin typeface="Helvetica" charset="0"/>
                <a:cs typeface="Helvetica" charset="0"/>
                <a:hlinkClick r:id="rId4"/>
              </a:rPr>
              <a:t>529159a.html</a:t>
            </a:r>
            <a:endParaRPr lang="en-US" sz="1200" dirty="0" smtClean="0">
              <a:latin typeface="Helvetica" charset="0"/>
              <a:cs typeface="Helvetica" charset="0"/>
            </a:endParaRPr>
          </a:p>
          <a:p>
            <a:pPr marL="0" indent="0">
              <a:buFont typeface="Arial" charset="0"/>
              <a:buNone/>
            </a:pPr>
            <a:endParaRPr lang="en-US" sz="1200" dirty="0">
              <a:latin typeface="Helvetica" charset="0"/>
              <a:cs typeface="Helvetica" charset="0"/>
            </a:endParaRPr>
          </a:p>
        </p:txBody>
      </p:sp>
      <p:pic>
        <p:nvPicPr>
          <p:cNvPr id="69635"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162798"/>
            <a:ext cx="9072962" cy="5103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6" name="TextBox 1"/>
          <p:cNvSpPr txBox="1">
            <a:spLocks noChangeArrowheads="1"/>
          </p:cNvSpPr>
          <p:nvPr/>
        </p:nvSpPr>
        <p:spPr bwMode="auto">
          <a:xfrm>
            <a:off x="5791200" y="1168489"/>
            <a:ext cx="31321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solidFill>
                  <a:srgbClr val="00FF00"/>
                </a:solidFill>
                <a:latin typeface="Helvetica Neue" charset="0"/>
                <a:cs typeface="Helvetica Neue" charset="0"/>
              </a:rPr>
              <a:t>Nature, January 2016</a:t>
            </a:r>
          </a:p>
        </p:txBody>
      </p:sp>
      <p:sp>
        <p:nvSpPr>
          <p:cNvPr id="2" name="Rectangle 1"/>
          <p:cNvSpPr/>
          <p:nvPr/>
        </p:nvSpPr>
        <p:spPr>
          <a:xfrm>
            <a:off x="3234773" y="5804675"/>
            <a:ext cx="5872562" cy="369332"/>
          </a:xfrm>
          <a:prstGeom prst="rect">
            <a:avLst/>
          </a:prstGeom>
        </p:spPr>
        <p:txBody>
          <a:bodyPr wrap="square">
            <a:spAutoFit/>
          </a:bodyPr>
          <a:lstStyle/>
          <a:p>
            <a:r>
              <a:rPr lang="en-US" dirty="0">
                <a:solidFill>
                  <a:srgbClr val="00FF00"/>
                </a:solidFill>
              </a:rPr>
              <a:t>J0925+1403 - </a:t>
            </a:r>
            <a:r>
              <a:rPr lang="en-US" dirty="0" smtClean="0">
                <a:solidFill>
                  <a:srgbClr val="00FF00"/>
                </a:solidFill>
              </a:rPr>
              <a:t>photons </a:t>
            </a:r>
            <a:r>
              <a:rPr lang="en-US" dirty="0">
                <a:solidFill>
                  <a:srgbClr val="00FF00"/>
                </a:solidFill>
              </a:rPr>
              <a:t>capable of </a:t>
            </a:r>
            <a:r>
              <a:rPr lang="en-US" dirty="0" err="1">
                <a:solidFill>
                  <a:srgbClr val="00FF00"/>
                </a:solidFill>
              </a:rPr>
              <a:t>ionising</a:t>
            </a:r>
            <a:r>
              <a:rPr lang="en-US" dirty="0">
                <a:solidFill>
                  <a:srgbClr val="00FF00"/>
                </a:solidFill>
              </a:rPr>
              <a:t> hydrogen</a:t>
            </a:r>
          </a:p>
        </p:txBody>
      </p:sp>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1219200"/>
            <a:ext cx="3225800" cy="322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1219200"/>
            <a:ext cx="3276600" cy="320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 Box 6"/>
          <p:cNvSpPr txBox="1">
            <a:spLocks noChangeArrowheads="1"/>
          </p:cNvSpPr>
          <p:nvPr/>
        </p:nvSpPr>
        <p:spPr bwMode="auto">
          <a:xfrm>
            <a:off x="4724400" y="4038600"/>
            <a:ext cx="2706688" cy="3698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a:latin typeface="Verdana" charset="0"/>
                <a:cs typeface="Verdana" charset="0"/>
              </a:rPr>
              <a:t>Dickinson et al. 1998</a:t>
            </a:r>
          </a:p>
        </p:txBody>
      </p:sp>
      <p:sp>
        <p:nvSpPr>
          <p:cNvPr id="10" name="Text Box 7"/>
          <p:cNvSpPr txBox="1">
            <a:spLocks noChangeArrowheads="1"/>
          </p:cNvSpPr>
          <p:nvPr/>
        </p:nvSpPr>
        <p:spPr bwMode="auto">
          <a:xfrm>
            <a:off x="1143000" y="4038600"/>
            <a:ext cx="2568575" cy="3698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a:latin typeface="Verdana" charset="0"/>
                <a:cs typeface="Verdana" charset="0"/>
              </a:rPr>
              <a:t>Overzier et al. 2008</a:t>
            </a:r>
          </a:p>
        </p:txBody>
      </p:sp>
      <p:sp>
        <p:nvSpPr>
          <p:cNvPr id="11" name="Text Box 9"/>
          <p:cNvSpPr txBox="1">
            <a:spLocks noChangeArrowheads="1"/>
          </p:cNvSpPr>
          <p:nvPr/>
        </p:nvSpPr>
        <p:spPr bwMode="auto">
          <a:xfrm>
            <a:off x="5638800" y="1219200"/>
            <a:ext cx="2300288" cy="461963"/>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b="0" i="0" dirty="0" smtClean="0">
                <a:latin typeface="+mn-lt"/>
              </a:rPr>
              <a:t>10 Billion </a:t>
            </a:r>
            <a:r>
              <a:rPr lang="en-US" b="0" i="0" dirty="0" err="1" smtClean="0">
                <a:latin typeface="+mn-lt"/>
              </a:rPr>
              <a:t>yrs</a:t>
            </a:r>
            <a:r>
              <a:rPr lang="en-US" b="0" i="0" dirty="0" smtClean="0">
                <a:latin typeface="+mn-lt"/>
              </a:rPr>
              <a:t> ago</a:t>
            </a:r>
          </a:p>
        </p:txBody>
      </p:sp>
      <p:sp>
        <p:nvSpPr>
          <p:cNvPr id="12" name="Text Box 9"/>
          <p:cNvSpPr txBox="1">
            <a:spLocks noChangeArrowheads="1"/>
          </p:cNvSpPr>
          <p:nvPr/>
        </p:nvSpPr>
        <p:spPr bwMode="auto">
          <a:xfrm>
            <a:off x="2057400" y="1219200"/>
            <a:ext cx="2300288" cy="461963"/>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b="0" i="0" dirty="0" smtClean="0">
                <a:latin typeface="+mn-lt"/>
              </a:rPr>
              <a:t>12 Billion </a:t>
            </a:r>
            <a:r>
              <a:rPr lang="en-US" b="0" i="0" dirty="0" err="1" smtClean="0">
                <a:latin typeface="+mn-lt"/>
              </a:rPr>
              <a:t>yrs</a:t>
            </a:r>
            <a:r>
              <a:rPr lang="en-US" b="0" i="0" dirty="0" smtClean="0">
                <a:latin typeface="+mn-lt"/>
              </a:rPr>
              <a:t> ago</a:t>
            </a:r>
          </a:p>
        </p:txBody>
      </p:sp>
    </p:spTree>
    <p:extLst>
      <p:ext uri="{BB962C8B-B14F-4D97-AF65-F5344CB8AC3E}">
        <p14:creationId xmlns:p14="http://schemas.microsoft.com/office/powerpoint/2010/main" val="31494283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3415</TotalTime>
  <Words>2901</Words>
  <Application>Microsoft Macintosh PowerPoint</Application>
  <PresentationFormat>On-screen Show (4:3)</PresentationFormat>
  <Paragraphs>343</Paragraphs>
  <Slides>35</Slides>
  <Notes>24</Notes>
  <HiddenSlides>5</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vt:lpstr>
      <vt:lpstr>Calibri</vt:lpstr>
      <vt:lpstr>Garamond</vt:lpstr>
      <vt:lpstr>Helvetica</vt:lpstr>
      <vt:lpstr>Helvetica Neue</vt:lpstr>
      <vt:lpstr>ＭＳ Ｐゴシック</vt:lpstr>
      <vt:lpstr>Skia</vt:lpstr>
      <vt:lpstr>Symbol</vt:lpstr>
      <vt:lpstr>Verdana</vt:lpstr>
      <vt:lpstr>Wingdings</vt:lpstr>
      <vt:lpstr>ヒラギノ角ゴ ProN W3</vt:lpstr>
      <vt:lpstr>Office Theme</vt:lpstr>
      <vt:lpstr>Environments of z~0.2 SF Galaxies: Building on the Citizen Science Discovery of the Green Peas</vt:lpstr>
      <vt:lpstr>Galaxy Zoo: Gree peas Cardamone et al. 2009</vt:lpstr>
      <vt:lpstr>PowerPoint Presentation</vt:lpstr>
      <vt:lpstr>PowerPoint Presentation</vt:lpstr>
      <vt:lpstr>Specific Star Formation Rate </vt:lpstr>
      <vt:lpstr>Specific Star Formation Rate</vt:lpstr>
      <vt:lpstr>Compact Galaxies</vt:lpstr>
      <vt:lpstr>Galaxies in the Early Universe</vt:lpstr>
      <vt:lpstr>‘Green pea' galaxies could have reheated the Universe after a cosmic dark age</vt:lpstr>
      <vt:lpstr>PowerPoint Presentation</vt:lpstr>
      <vt:lpstr>Radio Emission reveals large magnetic field formation in galaxies</vt:lpstr>
      <vt:lpstr>Green Peas Stellar Compositions</vt:lpstr>
      <vt:lpstr>UV-Luminous Galaxy Comparison</vt:lpstr>
      <vt:lpstr>Environment</vt:lpstr>
      <vt:lpstr>Environment</vt:lpstr>
      <vt:lpstr>Halo Occupation Distribution</vt:lpstr>
      <vt:lpstr>Halo Occupation Distribution</vt:lpstr>
      <vt:lpstr>Peas – too few! (80 Objects from DR7)</vt:lpstr>
      <vt:lpstr>DR12 479 Peas</vt:lpstr>
      <vt:lpstr>Comparison Sample </vt:lpstr>
      <vt:lpstr>Expanding to DR12</vt:lpstr>
      <vt:lpstr>Comparison Sample: Luminous Red Galaxies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Questions</vt:lpstr>
      <vt:lpstr>HST Search - PEAS</vt:lpstr>
      <vt:lpstr>PowerPoint Presentation</vt:lpstr>
      <vt:lpstr>Mapping Environment of Green Peas</vt:lpstr>
      <vt:lpstr>Searching for Pea Neighbors</vt:lpstr>
    </vt:vector>
  </TitlesOfParts>
  <Company>MIT</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Carie Cardamone</dc:creator>
  <cp:lastModifiedBy>Carolin Cardamone</cp:lastModifiedBy>
  <cp:revision>378</cp:revision>
  <dcterms:created xsi:type="dcterms:W3CDTF">2011-03-23T13:19:39Z</dcterms:created>
  <dcterms:modified xsi:type="dcterms:W3CDTF">2017-07-06T16:54:50Z</dcterms:modified>
</cp:coreProperties>
</file>